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65" r:id="rId13"/>
    <p:sldId id="267" r:id="rId14"/>
    <p:sldId id="266" r:id="rId15"/>
  </p:sldIdLst>
  <p:sldSz cx="18288000" cy="10287000"/>
  <p:notesSz cx="6858000" cy="9144000"/>
  <p:embeddedFontLst>
    <p:embeddedFont>
      <p:font typeface="Archivo Black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Canva Sans Italics" panose="020B0604020202020204" charset="0"/>
      <p:regular r:id="rId24"/>
    </p:embeddedFont>
    <p:embeddedFont>
      <p:font typeface="DM Sans" panose="020B0604020202020204" charset="0"/>
      <p:regular r:id="rId25"/>
      <p:bold r:id="rId26"/>
      <p:italic r:id="rId27"/>
      <p:boldItalic r:id="rId28"/>
    </p:embeddedFont>
    <p:embeddedFont>
      <p:font typeface="DM Sans Bold" panose="020B0604020202020204" charset="0"/>
      <p:regular r:id="rId29"/>
    </p:embeddedFont>
    <p:embeddedFont>
      <p:font typeface="DM Sans Italics" panose="020B0604020202020204" charset="0"/>
      <p:regular r:id="rId30"/>
    </p:embeddedFont>
    <p:embeddedFont>
      <p:font typeface="Public Sans" panose="020B0604020202020204" charset="0"/>
      <p:regular r:id="rId31"/>
    </p:embeddedFont>
    <p:embeddedFont>
      <p:font typeface="Public Sans Bold" panose="020B0604020202020204" charset="0"/>
      <p:regular r:id="rId32"/>
    </p:embeddedFont>
    <p:embeddedFont>
      <p:font typeface="Public Sans Bold Italics" panose="020B0604020202020204" charset="0"/>
      <p:regular r:id="rId33"/>
    </p:embeddedFont>
    <p:embeddedFont>
      <p:font typeface="Roboto Condensed" panose="02000000000000000000" pitchFamily="2" charset="0"/>
      <p:regular r:id="rId34"/>
      <p:bold r:id="rId35"/>
      <p:italic r:id="rId36"/>
      <p:boldItalic r:id="rId37"/>
    </p:embeddedFont>
    <p:embeddedFont>
      <p:font typeface="Roboto Condensed Italics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0" autoAdjust="0"/>
    <p:restoredTop sz="94622" autoAdjust="0"/>
  </p:normalViewPr>
  <p:slideViewPr>
    <p:cSldViewPr>
      <p:cViewPr>
        <p:scale>
          <a:sx n="18" d="100"/>
          <a:sy n="18" d="100"/>
        </p:scale>
        <p:origin x="2361" y="120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C4F4D-540E-4016-AD63-9FB67FFB4B2C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B8AA8-A6A7-47B5-900E-FB96ACD55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6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B8AA8-A6A7-47B5-900E-FB96ACD550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6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B8AA8-A6A7-47B5-900E-FB96ACD550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0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D8B9-5B74-4F13-BB02-9C97B7FEBF34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A1B1C-D97D-4414-BD5F-7C38F5DC8AAA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D7E7-F217-4CE7-B1EB-6122BC417975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8285-11D4-4A38-98D7-37E1451C9168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46D2-3A6B-4433-8C9D-0AD22ECBB8F2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16056-BF9C-44FB-8B49-DE38EEAC4C90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F98BC-9D77-439B-BCE1-E555D9A4669E}" type="datetime1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310D-2B99-4130-9097-B04DE0F6C61B}" type="datetime1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15F8-734C-4B6D-BAF1-A023CCDCB8E2}" type="datetime1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5AAC-BAA8-422F-A833-F593E7A7DBE3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F576-EA98-4556-ADBA-FDC96179AF45}" type="datetime1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218A1-0C98-4481-9831-CD63AB8A7219}" type="datetime1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6.png"/><Relationship Id="rId18" Type="http://schemas.openxmlformats.org/officeDocument/2006/relationships/image" Target="../media/image71.svg"/><Relationship Id="rId3" Type="http://schemas.openxmlformats.org/officeDocument/2006/relationships/image" Target="../media/image21.png"/><Relationship Id="rId21" Type="http://schemas.openxmlformats.org/officeDocument/2006/relationships/image" Target="../media/image74.png"/><Relationship Id="rId7" Type="http://schemas.openxmlformats.org/officeDocument/2006/relationships/image" Target="../media/image62.png"/><Relationship Id="rId12" Type="http://schemas.openxmlformats.org/officeDocument/2006/relationships/image" Target="../media/image65.svg"/><Relationship Id="rId17" Type="http://schemas.openxmlformats.org/officeDocument/2006/relationships/image" Target="../media/image70.png"/><Relationship Id="rId2" Type="http://schemas.openxmlformats.org/officeDocument/2006/relationships/image" Target="../media/image1.jpeg"/><Relationship Id="rId16" Type="http://schemas.openxmlformats.org/officeDocument/2006/relationships/image" Target="../media/image69.svg"/><Relationship Id="rId20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64.png"/><Relationship Id="rId24" Type="http://schemas.openxmlformats.org/officeDocument/2006/relationships/image" Target="../media/image43.svg"/><Relationship Id="rId5" Type="http://schemas.openxmlformats.org/officeDocument/2006/relationships/image" Target="../media/image10.png"/><Relationship Id="rId15" Type="http://schemas.openxmlformats.org/officeDocument/2006/relationships/image" Target="../media/image68.png"/><Relationship Id="rId23" Type="http://schemas.openxmlformats.org/officeDocument/2006/relationships/image" Target="../media/image42.png"/><Relationship Id="rId10" Type="http://schemas.openxmlformats.org/officeDocument/2006/relationships/image" Target="../media/image13.svg"/><Relationship Id="rId19" Type="http://schemas.openxmlformats.org/officeDocument/2006/relationships/image" Target="../media/image72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Relationship Id="rId14" Type="http://schemas.openxmlformats.org/officeDocument/2006/relationships/image" Target="../media/image67.svg"/><Relationship Id="rId22" Type="http://schemas.openxmlformats.org/officeDocument/2006/relationships/image" Target="../media/image7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83.png"/><Relationship Id="rId18" Type="http://schemas.openxmlformats.org/officeDocument/2006/relationships/image" Target="../media/image22.svg"/><Relationship Id="rId3" Type="http://schemas.openxmlformats.org/officeDocument/2006/relationships/image" Target="../media/image77.png"/><Relationship Id="rId21" Type="http://schemas.openxmlformats.org/officeDocument/2006/relationships/image" Target="../media/image85.png"/><Relationship Id="rId7" Type="http://schemas.openxmlformats.org/officeDocument/2006/relationships/image" Target="../media/image16.png"/><Relationship Id="rId12" Type="http://schemas.openxmlformats.org/officeDocument/2006/relationships/image" Target="../media/image11.svg"/><Relationship Id="rId17" Type="http://schemas.openxmlformats.org/officeDocument/2006/relationships/image" Target="../media/image21.png"/><Relationship Id="rId2" Type="http://schemas.openxmlformats.org/officeDocument/2006/relationships/image" Target="../media/image1.jpeg"/><Relationship Id="rId16" Type="http://schemas.openxmlformats.org/officeDocument/2006/relationships/image" Target="../media/image24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11" Type="http://schemas.openxmlformats.org/officeDocument/2006/relationships/image" Target="../media/image10.png"/><Relationship Id="rId5" Type="http://schemas.openxmlformats.org/officeDocument/2006/relationships/image" Target="../media/image79.png"/><Relationship Id="rId15" Type="http://schemas.openxmlformats.org/officeDocument/2006/relationships/image" Target="../media/image23.png"/><Relationship Id="rId10" Type="http://schemas.openxmlformats.org/officeDocument/2006/relationships/image" Target="../media/image82.svg"/><Relationship Id="rId19" Type="http://schemas.openxmlformats.org/officeDocument/2006/relationships/image" Target="../media/image12.png"/><Relationship Id="rId4" Type="http://schemas.openxmlformats.org/officeDocument/2006/relationships/image" Target="../media/image78.svg"/><Relationship Id="rId9" Type="http://schemas.openxmlformats.org/officeDocument/2006/relationships/image" Target="../media/image81.png"/><Relationship Id="rId14" Type="http://schemas.openxmlformats.org/officeDocument/2006/relationships/image" Target="../media/image8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24.sv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2.svg"/><Relationship Id="rId5" Type="http://schemas.openxmlformats.org/officeDocument/2006/relationships/image" Target="../media/image11.sv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17.svg"/><Relationship Id="rId1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" Type="http://schemas.openxmlformats.org/officeDocument/2006/relationships/image" Target="../media/image22.svg"/><Relationship Id="rId21" Type="http://schemas.openxmlformats.org/officeDocument/2006/relationships/hyperlink" Target="https://www.thecn.com/SW1735" TargetMode="External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hyperlink" Target="https://github.com/cepdnaclk/e22-co2060-Syncro" TargetMode="External"/><Relationship Id="rId25" Type="http://schemas.openxmlformats.org/officeDocument/2006/relationships/image" Target="../media/image92.png"/><Relationship Id="rId2" Type="http://schemas.openxmlformats.org/officeDocument/2006/relationships/image" Target="../media/image21.png"/><Relationship Id="rId16" Type="http://schemas.openxmlformats.org/officeDocument/2006/relationships/image" Target="../media/image18.png"/><Relationship Id="rId20" Type="http://schemas.openxmlformats.org/officeDocument/2006/relationships/image" Target="../media/image9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7.svg"/><Relationship Id="rId24" Type="http://schemas.openxmlformats.org/officeDocument/2006/relationships/hyperlink" Target="https://www.thecn.com/AG2214" TargetMode="External"/><Relationship Id="rId5" Type="http://schemas.openxmlformats.org/officeDocument/2006/relationships/image" Target="../media/image3.svg"/><Relationship Id="rId15" Type="http://schemas.openxmlformats.org/officeDocument/2006/relationships/image" Target="../media/image88.svg"/><Relationship Id="rId23" Type="http://schemas.openxmlformats.org/officeDocument/2006/relationships/hyperlink" Target="https://www.thecn.com/KB2115" TargetMode="External"/><Relationship Id="rId10" Type="http://schemas.openxmlformats.org/officeDocument/2006/relationships/image" Target="../media/image16.png"/><Relationship Id="rId19" Type="http://schemas.openxmlformats.org/officeDocument/2006/relationships/image" Target="../media/image90.png"/><Relationship Id="rId4" Type="http://schemas.openxmlformats.org/officeDocument/2006/relationships/image" Target="../media/image2.png"/><Relationship Id="rId9" Type="http://schemas.openxmlformats.org/officeDocument/2006/relationships/image" Target="../media/image15.svg"/><Relationship Id="rId14" Type="http://schemas.openxmlformats.org/officeDocument/2006/relationships/image" Target="../media/image87.png"/><Relationship Id="rId22" Type="http://schemas.openxmlformats.org/officeDocument/2006/relationships/hyperlink" Target="https://www.thecn.com/MC19956" TargetMode="External"/><Relationship Id="rId27" Type="http://schemas.openxmlformats.org/officeDocument/2006/relationships/image" Target="../media/image9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4.sv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1.svg"/><Relationship Id="rId5" Type="http://schemas.openxmlformats.org/officeDocument/2006/relationships/image" Target="../media/image22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0.png"/><Relationship Id="rId1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12" Type="http://schemas.openxmlformats.org/officeDocument/2006/relationships/image" Target="../media/image5.svg"/><Relationship Id="rId17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4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1.png"/><Relationship Id="rId18" Type="http://schemas.openxmlformats.org/officeDocument/2006/relationships/image" Target="../media/image29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jpe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24.svg"/><Relationship Id="rId19" Type="http://schemas.openxmlformats.org/officeDocument/2006/relationships/image" Target="../media/image30.png"/><Relationship Id="rId4" Type="http://schemas.openxmlformats.org/officeDocument/2006/relationships/image" Target="../media/image5.svg"/><Relationship Id="rId9" Type="http://schemas.openxmlformats.org/officeDocument/2006/relationships/image" Target="../media/image23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7.svg"/><Relationship Id="rId3" Type="http://schemas.openxmlformats.org/officeDocument/2006/relationships/image" Target="../media/image21.png"/><Relationship Id="rId21" Type="http://schemas.openxmlformats.org/officeDocument/2006/relationships/image" Target="../media/image35.png"/><Relationship Id="rId7" Type="http://schemas.openxmlformats.org/officeDocument/2006/relationships/image" Target="../media/image10.png"/><Relationship Id="rId12" Type="http://schemas.openxmlformats.org/officeDocument/2006/relationships/image" Target="../media/image24.svg"/><Relationship Id="rId17" Type="http://schemas.openxmlformats.org/officeDocument/2006/relationships/image" Target="../media/image6.png"/><Relationship Id="rId2" Type="http://schemas.openxmlformats.org/officeDocument/2006/relationships/image" Target="../media/image1.jpeg"/><Relationship Id="rId16" Type="http://schemas.openxmlformats.org/officeDocument/2006/relationships/image" Target="../media/image29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23.png"/><Relationship Id="rId5" Type="http://schemas.openxmlformats.org/officeDocument/2006/relationships/image" Target="../media/image31.png"/><Relationship Id="rId15" Type="http://schemas.openxmlformats.org/officeDocument/2006/relationships/image" Target="../media/image28.png"/><Relationship Id="rId10" Type="http://schemas.openxmlformats.org/officeDocument/2006/relationships/image" Target="../media/image13.svg"/><Relationship Id="rId19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2.png"/><Relationship Id="rId18" Type="http://schemas.openxmlformats.org/officeDocument/2006/relationships/image" Target="../media/image45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11.svg"/><Relationship Id="rId17" Type="http://schemas.openxmlformats.org/officeDocument/2006/relationships/image" Target="../media/image44.png"/><Relationship Id="rId2" Type="http://schemas.openxmlformats.org/officeDocument/2006/relationships/image" Target="../media/image1.jpe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0.png"/><Relationship Id="rId5" Type="http://schemas.openxmlformats.org/officeDocument/2006/relationships/image" Target="../media/image21.png"/><Relationship Id="rId15" Type="http://schemas.openxmlformats.org/officeDocument/2006/relationships/image" Target="../media/image42.png"/><Relationship Id="rId10" Type="http://schemas.openxmlformats.org/officeDocument/2006/relationships/image" Target="../media/image41.svg"/><Relationship Id="rId19" Type="http://schemas.openxmlformats.org/officeDocument/2006/relationships/image" Target="../media/image46.png"/><Relationship Id="rId4" Type="http://schemas.openxmlformats.org/officeDocument/2006/relationships/image" Target="../media/image37.svg"/><Relationship Id="rId9" Type="http://schemas.openxmlformats.org/officeDocument/2006/relationships/image" Target="../media/image40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.svg"/><Relationship Id="rId18" Type="http://schemas.openxmlformats.org/officeDocument/2006/relationships/image" Target="../media/image52.png"/><Relationship Id="rId3" Type="http://schemas.openxmlformats.org/officeDocument/2006/relationships/image" Target="../media/image37.svg"/><Relationship Id="rId7" Type="http://schemas.openxmlformats.org/officeDocument/2006/relationships/image" Target="../media/image39.svg"/><Relationship Id="rId12" Type="http://schemas.openxmlformats.org/officeDocument/2006/relationships/image" Target="../media/image12.png"/><Relationship Id="rId17" Type="http://schemas.openxmlformats.org/officeDocument/2006/relationships/image" Target="../media/image51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22.svg"/><Relationship Id="rId15" Type="http://schemas.openxmlformats.org/officeDocument/2006/relationships/image" Target="../media/image49.svg"/><Relationship Id="rId10" Type="http://schemas.openxmlformats.org/officeDocument/2006/relationships/image" Target="../media/image10.png"/><Relationship Id="rId19" Type="http://schemas.openxmlformats.org/officeDocument/2006/relationships/image" Target="../media/image53.svg"/><Relationship Id="rId4" Type="http://schemas.openxmlformats.org/officeDocument/2006/relationships/image" Target="../media/image21.png"/><Relationship Id="rId9" Type="http://schemas.openxmlformats.org/officeDocument/2006/relationships/image" Target="../media/image41.sv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24.svg"/><Relationship Id="rId2" Type="http://schemas.openxmlformats.org/officeDocument/2006/relationships/image" Target="../media/image1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5" Type="http://schemas.openxmlformats.org/officeDocument/2006/relationships/image" Target="../media/image54.png"/><Relationship Id="rId10" Type="http://schemas.openxmlformats.org/officeDocument/2006/relationships/image" Target="../media/image11.svg"/><Relationship Id="rId4" Type="http://schemas.openxmlformats.org/officeDocument/2006/relationships/image" Target="../media/image22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.svg"/><Relationship Id="rId18" Type="http://schemas.openxmlformats.org/officeDocument/2006/relationships/image" Target="../media/image59.png"/><Relationship Id="rId3" Type="http://schemas.openxmlformats.org/officeDocument/2006/relationships/image" Target="../media/image1.jpeg"/><Relationship Id="rId21" Type="http://schemas.openxmlformats.org/officeDocument/2006/relationships/image" Target="../media/image61.png"/><Relationship Id="rId7" Type="http://schemas.openxmlformats.org/officeDocument/2006/relationships/image" Target="../media/image39.svg"/><Relationship Id="rId12" Type="http://schemas.openxmlformats.org/officeDocument/2006/relationships/image" Target="../media/image12.png"/><Relationship Id="rId17" Type="http://schemas.microsoft.com/office/2007/relationships/hdphoto" Target="../media/hdphoto1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8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1.svg"/><Relationship Id="rId5" Type="http://schemas.openxmlformats.org/officeDocument/2006/relationships/image" Target="../media/image22.svg"/><Relationship Id="rId15" Type="http://schemas.openxmlformats.org/officeDocument/2006/relationships/image" Target="../media/image57.png"/><Relationship Id="rId10" Type="http://schemas.openxmlformats.org/officeDocument/2006/relationships/image" Target="../media/image10.png"/><Relationship Id="rId19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41.sv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54503" y="5450167"/>
            <a:ext cx="11712292" cy="9739632"/>
            <a:chOff x="0" y="0"/>
            <a:chExt cx="676659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659" cy="562692"/>
            </a:xfrm>
            <a:custGeom>
              <a:avLst/>
              <a:gdLst/>
              <a:ahLst/>
              <a:cxnLst/>
              <a:rect l="l" t="t" r="r" b="b"/>
              <a:pathLst>
                <a:path w="676659" h="562692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8750" y="-463961"/>
            <a:ext cx="20867030" cy="10516055"/>
            <a:chOff x="0" y="0"/>
            <a:chExt cx="561152" cy="282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1152" cy="282796"/>
            </a:xfrm>
            <a:custGeom>
              <a:avLst/>
              <a:gdLst/>
              <a:ahLst/>
              <a:cxnLst/>
              <a:rect l="l" t="t" r="r" b="b"/>
              <a:pathLst>
                <a:path w="561152" h="282796">
                  <a:moveTo>
                    <a:pt x="203200" y="282796"/>
                  </a:moveTo>
                  <a:lnTo>
                    <a:pt x="357952" y="282796"/>
                  </a:lnTo>
                  <a:lnTo>
                    <a:pt x="561152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solidFill>
              <a:srgbClr val="0C2A55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27000" y="-57150"/>
              <a:ext cx="307152" cy="33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7221057" y="1806204"/>
            <a:ext cx="2270840" cy="899810"/>
          </a:xfrm>
          <a:custGeom>
            <a:avLst/>
            <a:gdLst/>
            <a:ahLst/>
            <a:cxnLst/>
            <a:rect l="l" t="t" r="r" b="b"/>
            <a:pathLst>
              <a:path w="2270840" h="89981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73" r="-2142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76325" y="6321244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44600" y="6356350"/>
            <a:ext cx="4953000" cy="930275"/>
            <a:chOff x="0" y="-19233"/>
            <a:chExt cx="1304494" cy="24501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04494" cy="225778"/>
            </a:xfrm>
            <a:custGeom>
              <a:avLst/>
              <a:gdLst/>
              <a:ahLst/>
              <a:cxnLst/>
              <a:rect l="l" t="t" r="r" b="b"/>
              <a:pathLst>
                <a:path w="1304494" h="225778">
                  <a:moveTo>
                    <a:pt x="0" y="0"/>
                  </a:moveTo>
                  <a:lnTo>
                    <a:pt x="1304494" y="0"/>
                  </a:lnTo>
                  <a:lnTo>
                    <a:pt x="1304494" y="225778"/>
                  </a:lnTo>
                  <a:lnTo>
                    <a:pt x="0" y="225778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233"/>
              <a:ext cx="1304494" cy="24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Team 43 :  </a:t>
              </a:r>
              <a:r>
                <a:rPr lang="en-US" sz="2499" dirty="0" err="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CodeBuds</a:t>
              </a:r>
              <a:endParaRPr lang="en-US" sz="2499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13704" y="-82986"/>
            <a:ext cx="1097343" cy="548672"/>
          </a:xfrm>
          <a:custGeom>
            <a:avLst/>
            <a:gdLst/>
            <a:ahLst/>
            <a:cxnLst/>
            <a:rect l="l" t="t" r="r" b="b"/>
            <a:pathLst>
              <a:path w="1097343" h="548672">
                <a:moveTo>
                  <a:pt x="0" y="0"/>
                </a:moveTo>
                <a:lnTo>
                  <a:pt x="1097343" y="0"/>
                </a:lnTo>
                <a:lnTo>
                  <a:pt x="1097343" y="548671"/>
                </a:lnTo>
                <a:lnTo>
                  <a:pt x="0" y="548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335500" y="3681172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4" name="Freeform 24"/>
          <p:cNvSpPr/>
          <p:nvPr/>
        </p:nvSpPr>
        <p:spPr>
          <a:xfrm>
            <a:off x="14363545" y="-368191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7543907" y="9838093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244599" y="8997950"/>
            <a:ext cx="8557683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Team members:</a:t>
            </a:r>
            <a:r>
              <a:rPr lang="en-US" sz="2499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E/22/052, E/22/419, E/22/058, E/22/121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4600" y="8515350"/>
            <a:ext cx="4953000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February 15, 2026</a:t>
            </a:r>
          </a:p>
        </p:txBody>
      </p:sp>
      <p:sp>
        <p:nvSpPr>
          <p:cNvPr id="28" name="Freeform 28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483256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96975" y="772986"/>
            <a:ext cx="2476500" cy="1656238"/>
          </a:xfrm>
          <a:custGeom>
            <a:avLst/>
            <a:gdLst/>
            <a:ahLst/>
            <a:cxnLst/>
            <a:rect l="l" t="t" r="r" b="b"/>
            <a:pathLst>
              <a:path w="2476500" h="1656238">
                <a:moveTo>
                  <a:pt x="0" y="0"/>
                </a:moveTo>
                <a:lnTo>
                  <a:pt x="2476500" y="0"/>
                </a:lnTo>
                <a:lnTo>
                  <a:pt x="2476500" y="1656238"/>
                </a:lnTo>
                <a:lnTo>
                  <a:pt x="0" y="165623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244600" y="3190875"/>
            <a:ext cx="7430376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PROPOSAL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0735" y="2046939"/>
            <a:ext cx="7404240" cy="38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i="1">
                <a:solidFill>
                  <a:srgbClr val="1D1A1B"/>
                </a:solidFill>
                <a:latin typeface="Roboto Condensed Italics"/>
                <a:ea typeface="Roboto Condensed Italics"/>
                <a:cs typeface="Roboto Condensed Italics"/>
                <a:sym typeface="Roboto Condensed Italics"/>
              </a:rPr>
              <a:t>Universal Reverse-Auction Marketplace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D1A1B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34" name="AutoShape 2">
            <a:extLst>
              <a:ext uri="{FF2B5EF4-FFF2-40B4-BE49-F238E27FC236}">
                <a16:creationId xmlns:a16="http://schemas.microsoft.com/office/drawing/2014/main" id="{505D4FB1-177C-5A03-012E-7D0C9C04F9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6">
            <a:extLst>
              <a:ext uri="{FF2B5EF4-FFF2-40B4-BE49-F238E27FC236}">
                <a16:creationId xmlns:a16="http://schemas.microsoft.com/office/drawing/2014/main" id="{55099195-5548-0635-6138-C7E3B391A4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DC43358-53FA-C5C0-40EB-DF9CFAFE00F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494" t="10412" r="14871" b="7910"/>
          <a:stretch>
            <a:fillRect/>
          </a:stretch>
        </p:blipFill>
        <p:spPr>
          <a:xfrm>
            <a:off x="8694211" y="794839"/>
            <a:ext cx="6410451" cy="64139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0" name="AutoShape 10">
            <a:extLst>
              <a:ext uri="{FF2B5EF4-FFF2-40B4-BE49-F238E27FC236}">
                <a16:creationId xmlns:a16="http://schemas.microsoft.com/office/drawing/2014/main" id="{021FAEED-87D0-C644-4FE8-3D36274E39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737DA63-532A-7901-8043-9B50D45A89F1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7830" t="4925" r="1849" b="9195"/>
          <a:stretch>
            <a:fillRect/>
          </a:stretch>
        </p:blipFill>
        <p:spPr>
          <a:xfrm>
            <a:off x="13108374" y="5562093"/>
            <a:ext cx="4382048" cy="4166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22" y="919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1431463" y="9251081"/>
            <a:ext cx="6079663" cy="2446670"/>
            <a:chOff x="0" y="0"/>
            <a:chExt cx="1398218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8218" cy="562692"/>
            </a:xfrm>
            <a:custGeom>
              <a:avLst/>
              <a:gdLst/>
              <a:ahLst/>
              <a:cxnLst/>
              <a:rect l="l" t="t" r="r" b="b"/>
              <a:pathLst>
                <a:path w="1398218" h="562692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4600" y="9762097"/>
            <a:ext cx="16014700" cy="1198000"/>
            <a:chOff x="0" y="0"/>
            <a:chExt cx="8542899" cy="639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-1086039" y="-347164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484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990631" y="-165448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597510" y="-464532"/>
            <a:ext cx="1196074" cy="1037594"/>
          </a:xfrm>
          <a:custGeom>
            <a:avLst/>
            <a:gdLst/>
            <a:ahLst/>
            <a:cxnLst/>
            <a:rect l="l" t="t" r="r" b="b"/>
            <a:pathLst>
              <a:path w="1196074" h="103759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871582" y="1007224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819150"/>
            <a:ext cx="8400322" cy="107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TIMELINE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00647" y="2506388"/>
            <a:ext cx="17302606" cy="6923362"/>
            <a:chOff x="0" y="0"/>
            <a:chExt cx="23070141" cy="9231150"/>
          </a:xfrm>
        </p:grpSpPr>
        <p:sp>
          <p:nvSpPr>
            <p:cNvPr id="21" name="Freeform 21"/>
            <p:cNvSpPr/>
            <p:nvPr/>
          </p:nvSpPr>
          <p:spPr>
            <a:xfrm>
              <a:off x="5330492" y="21796"/>
              <a:ext cx="2860103" cy="3104589"/>
            </a:xfrm>
            <a:custGeom>
              <a:avLst/>
              <a:gdLst/>
              <a:ahLst/>
              <a:cxnLst/>
              <a:rect l="l" t="t" r="r" b="b"/>
              <a:pathLst>
                <a:path w="2860103" h="3104589">
                  <a:moveTo>
                    <a:pt x="0" y="0"/>
                  </a:moveTo>
                  <a:lnTo>
                    <a:pt x="2860103" y="0"/>
                  </a:lnTo>
                  <a:lnTo>
                    <a:pt x="2860103" y="3104589"/>
                  </a:lnTo>
                  <a:lnTo>
                    <a:pt x="0" y="3104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5465678" y="461315"/>
              <a:ext cx="2589731" cy="2225550"/>
              <a:chOff x="0" y="0"/>
              <a:chExt cx="812800" cy="6985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4674481" y="3126385"/>
              <a:ext cx="4172124" cy="869870"/>
              <a:chOff x="0" y="0"/>
              <a:chExt cx="1949202" cy="4064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4920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49202" h="406400">
                    <a:moveTo>
                      <a:pt x="0" y="0"/>
                    </a:moveTo>
                    <a:lnTo>
                      <a:pt x="1746002" y="0"/>
                    </a:lnTo>
                    <a:lnTo>
                      <a:pt x="1949202" y="203200"/>
                    </a:lnTo>
                    <a:lnTo>
                      <a:pt x="1746002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1AEC0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77800" y="-57150"/>
                <a:ext cx="1695202" cy="4635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 rot="5400000">
              <a:off x="7700696" y="2911940"/>
              <a:ext cx="1384728" cy="1298759"/>
            </a:xfrm>
            <a:custGeom>
              <a:avLst/>
              <a:gdLst/>
              <a:ahLst/>
              <a:cxnLst/>
              <a:rect l="l" t="t" r="r" b="b"/>
              <a:pathLst>
                <a:path w="1384728" h="1298759">
                  <a:moveTo>
                    <a:pt x="0" y="0"/>
                  </a:moveTo>
                  <a:lnTo>
                    <a:pt x="1384728" y="0"/>
                  </a:lnTo>
                  <a:lnTo>
                    <a:pt x="1384728" y="1298759"/>
                  </a:lnTo>
                  <a:lnTo>
                    <a:pt x="0" y="1298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6248590" y="1028734"/>
              <a:ext cx="1023906" cy="1090712"/>
            </a:xfrm>
            <a:custGeom>
              <a:avLst/>
              <a:gdLst/>
              <a:ahLst/>
              <a:cxnLst/>
              <a:rect l="l" t="t" r="r" b="b"/>
              <a:pathLst>
                <a:path w="1023906" h="1090712">
                  <a:moveTo>
                    <a:pt x="0" y="0"/>
                  </a:moveTo>
                  <a:lnTo>
                    <a:pt x="1023906" y="0"/>
                  </a:lnTo>
                  <a:lnTo>
                    <a:pt x="1023906" y="1090713"/>
                  </a:lnTo>
                  <a:lnTo>
                    <a:pt x="0" y="1090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4674481" y="3245050"/>
              <a:ext cx="4367958" cy="56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5"/>
                </a:lnSpc>
              </a:pPr>
              <a:r>
                <a:rPr lang="en-US" sz="251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WEEK 10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772399" y="5353241"/>
              <a:ext cx="4172124" cy="2798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244" lvl="1" indent="-217122" algn="l">
                <a:lnSpc>
                  <a:spcPts val="2815"/>
                </a:lnSpc>
                <a:buFont typeface="Arial"/>
                <a:buChar char="•"/>
              </a:pPr>
              <a:r>
                <a:rPr lang="en-US" sz="2011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Create Node.js server and API.</a:t>
              </a: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4244" lvl="1" indent="-217122" algn="l">
                <a:lnSpc>
                  <a:spcPts val="2815"/>
                </a:lnSpc>
                <a:buFont typeface="Arial"/>
                <a:buChar char="•"/>
              </a:pPr>
              <a:r>
                <a:rPr lang="en-US" sz="2011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Link PostgreSQL database.</a:t>
              </a: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" name="Freeform 32"/>
            <p:cNvSpPr/>
            <p:nvPr/>
          </p:nvSpPr>
          <p:spPr>
            <a:xfrm>
              <a:off x="10000716" y="21796"/>
              <a:ext cx="2860103" cy="3104589"/>
            </a:xfrm>
            <a:custGeom>
              <a:avLst/>
              <a:gdLst/>
              <a:ahLst/>
              <a:cxnLst/>
              <a:rect l="l" t="t" r="r" b="b"/>
              <a:pathLst>
                <a:path w="2860103" h="3104589">
                  <a:moveTo>
                    <a:pt x="0" y="0"/>
                  </a:moveTo>
                  <a:lnTo>
                    <a:pt x="2860103" y="0"/>
                  </a:lnTo>
                  <a:lnTo>
                    <a:pt x="2860103" y="3104589"/>
                  </a:lnTo>
                  <a:lnTo>
                    <a:pt x="0" y="3104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 rot="-5400000">
              <a:off x="10135902" y="461315"/>
              <a:ext cx="2589731" cy="2225550"/>
              <a:chOff x="0" y="0"/>
              <a:chExt cx="812800" cy="6985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344706" y="3126385"/>
              <a:ext cx="4068706" cy="869870"/>
              <a:chOff x="0" y="0"/>
              <a:chExt cx="1900885" cy="406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 rot="5400000">
              <a:off x="12370920" y="2911940"/>
              <a:ext cx="1384728" cy="1298759"/>
            </a:xfrm>
            <a:custGeom>
              <a:avLst/>
              <a:gdLst/>
              <a:ahLst/>
              <a:cxnLst/>
              <a:rect l="l" t="t" r="r" b="b"/>
              <a:pathLst>
                <a:path w="1384728" h="1298759">
                  <a:moveTo>
                    <a:pt x="0" y="0"/>
                  </a:moveTo>
                  <a:lnTo>
                    <a:pt x="1384728" y="0"/>
                  </a:lnTo>
                  <a:lnTo>
                    <a:pt x="1384728" y="1298759"/>
                  </a:lnTo>
                  <a:lnTo>
                    <a:pt x="0" y="1298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0885411" y="1077816"/>
              <a:ext cx="1090712" cy="992548"/>
            </a:xfrm>
            <a:custGeom>
              <a:avLst/>
              <a:gdLst/>
              <a:ahLst/>
              <a:cxnLst/>
              <a:rect l="l" t="t" r="r" b="b"/>
              <a:pathLst>
                <a:path w="1090712" h="992548">
                  <a:moveTo>
                    <a:pt x="0" y="0"/>
                  </a:moveTo>
                  <a:lnTo>
                    <a:pt x="1090713" y="0"/>
                  </a:lnTo>
                  <a:lnTo>
                    <a:pt x="1090713" y="992549"/>
                  </a:lnTo>
                  <a:lnTo>
                    <a:pt x="0" y="992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9344706" y="5962540"/>
              <a:ext cx="4172124" cy="326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244" lvl="1" indent="-217122" algn="l">
                <a:lnSpc>
                  <a:spcPts val="2815"/>
                </a:lnSpc>
                <a:buFont typeface="Arial"/>
                <a:buChar char="•"/>
              </a:pPr>
              <a:r>
                <a:rPr lang="en-US" sz="2011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Connect Frontend UI to Backend.</a:t>
              </a: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4244" lvl="1" indent="-217122" algn="l">
                <a:lnSpc>
                  <a:spcPts val="2815"/>
                </a:lnSpc>
                <a:buFont typeface="Arial"/>
                <a:buChar char="•"/>
              </a:pPr>
              <a:r>
                <a:rPr lang="en-US" sz="2011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Test user registration and login.</a:t>
              </a: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9550739" y="4572649"/>
              <a:ext cx="3760056" cy="1156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System Integration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9344706" y="3245050"/>
              <a:ext cx="4367958" cy="56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5"/>
                </a:lnSpc>
              </a:pPr>
              <a:r>
                <a:rPr lang="en-US" sz="251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WEEK 11</a:t>
              </a:r>
            </a:p>
          </p:txBody>
        </p:sp>
        <p:sp>
          <p:nvSpPr>
            <p:cNvPr id="44" name="Freeform 44"/>
            <p:cNvSpPr/>
            <p:nvPr/>
          </p:nvSpPr>
          <p:spPr>
            <a:xfrm>
              <a:off x="14679455" y="21796"/>
              <a:ext cx="2860103" cy="3104589"/>
            </a:xfrm>
            <a:custGeom>
              <a:avLst/>
              <a:gdLst/>
              <a:ahLst/>
              <a:cxnLst/>
              <a:rect l="l" t="t" r="r" b="b"/>
              <a:pathLst>
                <a:path w="2860103" h="3104589">
                  <a:moveTo>
                    <a:pt x="0" y="0"/>
                  </a:moveTo>
                  <a:lnTo>
                    <a:pt x="2860102" y="0"/>
                  </a:lnTo>
                  <a:lnTo>
                    <a:pt x="2860102" y="3104589"/>
                  </a:lnTo>
                  <a:lnTo>
                    <a:pt x="0" y="3104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5" name="Group 45"/>
            <p:cNvGrpSpPr/>
            <p:nvPr/>
          </p:nvGrpSpPr>
          <p:grpSpPr>
            <a:xfrm rot="-5400000">
              <a:off x="14814641" y="461315"/>
              <a:ext cx="2589731" cy="2225550"/>
              <a:chOff x="0" y="0"/>
              <a:chExt cx="812800" cy="6985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14019187" y="3126385"/>
              <a:ext cx="4068706" cy="869870"/>
              <a:chOff x="0" y="0"/>
              <a:chExt cx="1900885" cy="4064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1AEC0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 rot="5400000">
              <a:off x="17049659" y="2911940"/>
              <a:ext cx="1384728" cy="1298759"/>
            </a:xfrm>
            <a:custGeom>
              <a:avLst/>
              <a:gdLst/>
              <a:ahLst/>
              <a:cxnLst/>
              <a:rect l="l" t="t" r="r" b="b"/>
              <a:pathLst>
                <a:path w="1384728" h="1298759">
                  <a:moveTo>
                    <a:pt x="0" y="0"/>
                  </a:moveTo>
                  <a:lnTo>
                    <a:pt x="1384728" y="0"/>
                  </a:lnTo>
                  <a:lnTo>
                    <a:pt x="1384728" y="1298759"/>
                  </a:lnTo>
                  <a:lnTo>
                    <a:pt x="0" y="1298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15564150" y="973974"/>
              <a:ext cx="1090712" cy="1200234"/>
            </a:xfrm>
            <a:custGeom>
              <a:avLst/>
              <a:gdLst/>
              <a:ahLst/>
              <a:cxnLst/>
              <a:rect l="l" t="t" r="r" b="b"/>
              <a:pathLst>
                <a:path w="1090712" h="1200234">
                  <a:moveTo>
                    <a:pt x="0" y="0"/>
                  </a:moveTo>
                  <a:lnTo>
                    <a:pt x="1090712" y="0"/>
                  </a:lnTo>
                  <a:lnTo>
                    <a:pt x="1090712" y="1200233"/>
                  </a:lnTo>
                  <a:lnTo>
                    <a:pt x="0" y="1200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TextBox 53"/>
            <p:cNvSpPr txBox="1"/>
            <p:nvPr/>
          </p:nvSpPr>
          <p:spPr>
            <a:xfrm>
              <a:off x="14117105" y="5903019"/>
              <a:ext cx="4163609" cy="2798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244" lvl="1" indent="-217122" algn="l">
                <a:lnSpc>
                  <a:spcPts val="2815"/>
                </a:lnSpc>
                <a:buFont typeface="Arial"/>
                <a:buChar char="•"/>
              </a:pPr>
              <a:r>
                <a:rPr lang="en-US" sz="2011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Add Socket.io for live chat.</a:t>
              </a: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4244" lvl="1" indent="-217122" algn="l">
                <a:lnSpc>
                  <a:spcPts val="2815"/>
                </a:lnSpc>
                <a:buFont typeface="Arial"/>
                <a:buChar char="•"/>
              </a:pPr>
              <a:r>
                <a:rPr lang="en-US" sz="2011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Fix bugs and final testing.</a:t>
              </a: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4229477" y="4572650"/>
              <a:ext cx="4161925" cy="11573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Communication Engine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4023444" y="3245050"/>
              <a:ext cx="3959260" cy="56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5"/>
                </a:lnSpc>
              </a:pPr>
              <a:r>
                <a:rPr lang="en-US" sz="251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WEEK 12</a:t>
              </a:r>
            </a:p>
          </p:txBody>
        </p:sp>
        <p:sp>
          <p:nvSpPr>
            <p:cNvPr id="56" name="Freeform 56"/>
            <p:cNvSpPr/>
            <p:nvPr/>
          </p:nvSpPr>
          <p:spPr>
            <a:xfrm>
              <a:off x="656011" y="21796"/>
              <a:ext cx="2860103" cy="3104589"/>
            </a:xfrm>
            <a:custGeom>
              <a:avLst/>
              <a:gdLst/>
              <a:ahLst/>
              <a:cxnLst/>
              <a:rect l="l" t="t" r="r" b="b"/>
              <a:pathLst>
                <a:path w="2860103" h="3104589">
                  <a:moveTo>
                    <a:pt x="0" y="0"/>
                  </a:moveTo>
                  <a:lnTo>
                    <a:pt x="2860102" y="0"/>
                  </a:lnTo>
                  <a:lnTo>
                    <a:pt x="2860102" y="3104589"/>
                  </a:lnTo>
                  <a:lnTo>
                    <a:pt x="0" y="3104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7" name="Group 57"/>
            <p:cNvGrpSpPr/>
            <p:nvPr/>
          </p:nvGrpSpPr>
          <p:grpSpPr>
            <a:xfrm rot="-5400000">
              <a:off x="791196" y="461315"/>
              <a:ext cx="2589731" cy="2225550"/>
              <a:chOff x="0" y="0"/>
              <a:chExt cx="812800" cy="6985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 rot="5400000">
              <a:off x="3026215" y="2911940"/>
              <a:ext cx="1384728" cy="1298759"/>
            </a:xfrm>
            <a:custGeom>
              <a:avLst/>
              <a:gdLst/>
              <a:ahLst/>
              <a:cxnLst/>
              <a:rect l="l" t="t" r="r" b="b"/>
              <a:pathLst>
                <a:path w="1384728" h="1298759">
                  <a:moveTo>
                    <a:pt x="0" y="0"/>
                  </a:moveTo>
                  <a:lnTo>
                    <a:pt x="1384727" y="0"/>
                  </a:lnTo>
                  <a:lnTo>
                    <a:pt x="1384727" y="1298759"/>
                  </a:lnTo>
                  <a:lnTo>
                    <a:pt x="0" y="1298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1" name="Group 61"/>
            <p:cNvGrpSpPr/>
            <p:nvPr/>
          </p:nvGrpSpPr>
          <p:grpSpPr>
            <a:xfrm>
              <a:off x="0" y="3126385"/>
              <a:ext cx="4068706" cy="869870"/>
              <a:chOff x="0" y="0"/>
              <a:chExt cx="1900885" cy="40640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4" name="Freeform 64"/>
            <p:cNvSpPr/>
            <p:nvPr/>
          </p:nvSpPr>
          <p:spPr>
            <a:xfrm>
              <a:off x="1540740" y="1077847"/>
              <a:ext cx="1090644" cy="992486"/>
            </a:xfrm>
            <a:custGeom>
              <a:avLst/>
              <a:gdLst/>
              <a:ahLst/>
              <a:cxnLst/>
              <a:rect l="l" t="t" r="r" b="b"/>
              <a:pathLst>
                <a:path w="1090644" h="992486">
                  <a:moveTo>
                    <a:pt x="0" y="0"/>
                  </a:moveTo>
                  <a:lnTo>
                    <a:pt x="1090644" y="0"/>
                  </a:lnTo>
                  <a:lnTo>
                    <a:pt x="1090644" y="992486"/>
                  </a:lnTo>
                  <a:lnTo>
                    <a:pt x="0" y="992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TextBox 65"/>
            <p:cNvSpPr txBox="1"/>
            <p:nvPr/>
          </p:nvSpPr>
          <p:spPr>
            <a:xfrm>
              <a:off x="0" y="5375037"/>
              <a:ext cx="4172124" cy="37384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244" lvl="1" indent="-217122" algn="l">
                <a:lnSpc>
                  <a:spcPts val="2815"/>
                </a:lnSpc>
                <a:buFont typeface="Arial"/>
                <a:buChar char="•"/>
              </a:pPr>
              <a:r>
                <a:rPr lang="en-US" sz="2011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Build React pages from Figma.</a:t>
              </a: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4244" lvl="1" indent="-217122" algn="l">
                <a:lnSpc>
                  <a:spcPts val="2815"/>
                </a:lnSpc>
                <a:buFont typeface="Arial"/>
                <a:buChar char="•"/>
              </a:pPr>
              <a:r>
                <a:rPr lang="en-US" sz="2011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Set up GitHub and README.</a:t>
              </a: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815"/>
                </a:lnSpc>
              </a:pPr>
              <a:endParaRPr lang="en-US" sz="201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206034" y="4572649"/>
              <a:ext cx="3760056" cy="56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UI Development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3245050"/>
              <a:ext cx="4363213" cy="56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5"/>
                </a:lnSpc>
              </a:pPr>
              <a:r>
                <a:rPr lang="en-US" sz="2511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WEEK 9</a:t>
              </a:r>
            </a:p>
          </p:txBody>
        </p:sp>
        <p:sp>
          <p:nvSpPr>
            <p:cNvPr id="68" name="Freeform 68"/>
            <p:cNvSpPr/>
            <p:nvPr/>
          </p:nvSpPr>
          <p:spPr>
            <a:xfrm>
              <a:off x="19358194" y="0"/>
              <a:ext cx="2860103" cy="3104589"/>
            </a:xfrm>
            <a:custGeom>
              <a:avLst/>
              <a:gdLst/>
              <a:ahLst/>
              <a:cxnLst/>
              <a:rect l="l" t="t" r="r" b="b"/>
              <a:pathLst>
                <a:path w="2860103" h="3104589">
                  <a:moveTo>
                    <a:pt x="0" y="0"/>
                  </a:moveTo>
                  <a:lnTo>
                    <a:pt x="2860102" y="0"/>
                  </a:lnTo>
                  <a:lnTo>
                    <a:pt x="2860102" y="3104589"/>
                  </a:lnTo>
                  <a:lnTo>
                    <a:pt x="0" y="3104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/>
            <p:nvPr/>
          </p:nvGrpSpPr>
          <p:grpSpPr>
            <a:xfrm rot="-5400000">
              <a:off x="19493379" y="439519"/>
              <a:ext cx="2589731" cy="2225550"/>
              <a:chOff x="0" y="0"/>
              <a:chExt cx="812800" cy="6985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>
              <a:off x="18697926" y="3104589"/>
              <a:ext cx="4068706" cy="869870"/>
              <a:chOff x="0" y="0"/>
              <a:chExt cx="1900885" cy="40640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190088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00885" h="406400">
                    <a:moveTo>
                      <a:pt x="0" y="0"/>
                    </a:moveTo>
                    <a:lnTo>
                      <a:pt x="1697685" y="0"/>
                    </a:lnTo>
                    <a:lnTo>
                      <a:pt x="1900885" y="203200"/>
                    </a:lnTo>
                    <a:lnTo>
                      <a:pt x="1697685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177800" y="-57150"/>
                <a:ext cx="1646885" cy="463550"/>
              </a:xfrm>
              <a:prstGeom prst="rect">
                <a:avLst/>
              </a:prstGeom>
            </p:spPr>
            <p:txBody>
              <a:bodyPr lIns="51087" tIns="51087" rIns="51087" bIns="5108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75" name="Freeform 75"/>
            <p:cNvSpPr/>
            <p:nvPr/>
          </p:nvSpPr>
          <p:spPr>
            <a:xfrm rot="5400000">
              <a:off x="21728398" y="2890144"/>
              <a:ext cx="1384728" cy="1298759"/>
            </a:xfrm>
            <a:custGeom>
              <a:avLst/>
              <a:gdLst/>
              <a:ahLst/>
              <a:cxnLst/>
              <a:rect l="l" t="t" r="r" b="b"/>
              <a:pathLst>
                <a:path w="1384728" h="1298759">
                  <a:moveTo>
                    <a:pt x="0" y="0"/>
                  </a:moveTo>
                  <a:lnTo>
                    <a:pt x="1384727" y="0"/>
                  </a:lnTo>
                  <a:lnTo>
                    <a:pt x="1384727" y="1298759"/>
                  </a:lnTo>
                  <a:lnTo>
                    <a:pt x="0" y="1298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Freeform 76"/>
            <p:cNvSpPr/>
            <p:nvPr/>
          </p:nvSpPr>
          <p:spPr>
            <a:xfrm>
              <a:off x="20242889" y="952178"/>
              <a:ext cx="1090712" cy="1200234"/>
            </a:xfrm>
            <a:custGeom>
              <a:avLst/>
              <a:gdLst/>
              <a:ahLst/>
              <a:cxnLst/>
              <a:rect l="l" t="t" r="r" b="b"/>
              <a:pathLst>
                <a:path w="1090712" h="1200234">
                  <a:moveTo>
                    <a:pt x="0" y="0"/>
                  </a:moveTo>
                  <a:lnTo>
                    <a:pt x="1090712" y="0"/>
                  </a:lnTo>
                  <a:lnTo>
                    <a:pt x="1090712" y="1200233"/>
                  </a:lnTo>
                  <a:lnTo>
                    <a:pt x="0" y="12002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TextBox 77"/>
            <p:cNvSpPr txBox="1"/>
            <p:nvPr/>
          </p:nvSpPr>
          <p:spPr>
            <a:xfrm>
              <a:off x="18706440" y="5353241"/>
              <a:ext cx="4163609" cy="449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4244" lvl="1" indent="-217122" algn="l">
                <a:lnSpc>
                  <a:spcPts val="2815"/>
                </a:lnSpc>
                <a:buFont typeface="Arial"/>
                <a:buChar char="•"/>
              </a:pPr>
              <a:r>
                <a:rPr lang="en-US" sz="2011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Finish working MVP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18908217" y="4550853"/>
              <a:ext cx="3760056" cy="56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Final Delivery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18702183" y="3223254"/>
              <a:ext cx="3959260" cy="56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5"/>
                </a:lnSpc>
              </a:pPr>
              <a:r>
                <a:rPr lang="en-US" sz="2511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WEEK 13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4722724" y="4615222"/>
              <a:ext cx="3760056" cy="56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9"/>
                </a:lnSpc>
              </a:pPr>
              <a:r>
                <a:rPr lang="en-US" sz="28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Backend Setup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86F7A0F-904B-DB67-887B-E13B3FCB1B7C}"/>
              </a:ext>
            </a:extLst>
          </p:cNvPr>
          <p:cNvSpPr txBox="1"/>
          <p:nvPr/>
        </p:nvSpPr>
        <p:spPr>
          <a:xfrm>
            <a:off x="16302189" y="8675357"/>
            <a:ext cx="957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C6FE5-9B5A-3501-D08C-76434C98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3447BFDD-6907-C8E9-A4E9-45358F8902A3}"/>
              </a:ext>
            </a:extLst>
          </p:cNvPr>
          <p:cNvGrpSpPr/>
          <p:nvPr/>
        </p:nvGrpSpPr>
        <p:grpSpPr>
          <a:xfrm>
            <a:off x="1244600" y="9762097"/>
            <a:ext cx="16014700" cy="1198000"/>
            <a:chOff x="0" y="0"/>
            <a:chExt cx="8542899" cy="639062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14B93E3D-7B9C-A177-C670-21E72A946789}"/>
                </a:ext>
              </a:extLst>
            </p:cNvPr>
            <p:cNvSpPr/>
            <p:nvPr/>
          </p:nvSpPr>
          <p:spPr>
            <a:xfrm>
              <a:off x="0" y="0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0B567C24-A66E-7849-67F6-E6DCE9FD2209}"/>
                </a:ext>
              </a:extLst>
            </p:cNvPr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A201E074-0ED1-3D9D-2B9E-2D01DCB24190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2E2A6A63-6102-994D-B9D7-87564E423134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F7B1DEC3-B6EC-002B-8A8C-237E93315FF9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0F37CAC4-7E20-BB1E-25CF-9C5DB7F33740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0DFDB8-5843-93B4-97DE-E19379761ACF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F50559E2-CD23-D4D1-ABFC-C1EE5EB5D508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1867E6-EA3F-E3C9-85CF-7A0FA68D6D15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B60587BE-B1CE-159D-1421-457C005A69F4}"/>
              </a:ext>
            </a:extLst>
          </p:cNvPr>
          <p:cNvGrpSpPr/>
          <p:nvPr/>
        </p:nvGrpSpPr>
        <p:grpSpPr>
          <a:xfrm>
            <a:off x="-2971800" y="6057900"/>
            <a:ext cx="7610964" cy="5057823"/>
            <a:chOff x="0" y="0"/>
            <a:chExt cx="846733" cy="562692"/>
          </a:xfrm>
        </p:grpSpPr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C1909CC-A365-2451-2BAA-7A76A94A38C6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5441F05E-B351-1C7A-8D84-3C677C808213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28DAFE-8C64-8AC8-3F0A-008D015ABB30}"/>
              </a:ext>
            </a:extLst>
          </p:cNvPr>
          <p:cNvSpPr txBox="1"/>
          <p:nvPr/>
        </p:nvSpPr>
        <p:spPr>
          <a:xfrm>
            <a:off x="4191000" y="644392"/>
            <a:ext cx="7848600" cy="1104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499"/>
              </a:lnSpc>
            </a:pPr>
            <a:r>
              <a:rPr lang="en-US" sz="66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GANTT CHART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27F46C-C46E-BFC7-E5EE-ED3E3850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32"/>
          <a:stretch>
            <a:fillRect/>
          </a:stretch>
        </p:blipFill>
        <p:spPr>
          <a:xfrm>
            <a:off x="76200" y="2114689"/>
            <a:ext cx="17907000" cy="7157250"/>
          </a:xfrm>
          <a:prstGeom prst="rect">
            <a:avLst/>
          </a:prstGeom>
        </p:spPr>
      </p:pic>
      <p:sp>
        <p:nvSpPr>
          <p:cNvPr id="20" name="Freeform 22">
            <a:extLst>
              <a:ext uri="{FF2B5EF4-FFF2-40B4-BE49-F238E27FC236}">
                <a16:creationId xmlns:a16="http://schemas.microsoft.com/office/drawing/2014/main" id="{E7687829-92A3-C71B-58EF-C400AE47279F}"/>
              </a:ext>
            </a:extLst>
          </p:cNvPr>
          <p:cNvSpPr/>
          <p:nvPr/>
        </p:nvSpPr>
        <p:spPr>
          <a:xfrm>
            <a:off x="0" y="-155822"/>
            <a:ext cx="2214318" cy="2021088"/>
          </a:xfrm>
          <a:custGeom>
            <a:avLst/>
            <a:gdLst/>
            <a:ahLst/>
            <a:cxnLst/>
            <a:rect l="l" t="t" r="r" b="b"/>
            <a:pathLst>
              <a:path w="4131733" h="3651419">
                <a:moveTo>
                  <a:pt x="0" y="0"/>
                </a:moveTo>
                <a:lnTo>
                  <a:pt x="4131734" y="0"/>
                </a:lnTo>
                <a:lnTo>
                  <a:pt x="4131734" y="3651420"/>
                </a:lnTo>
                <a:lnTo>
                  <a:pt x="0" y="3651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749DB-E8F1-998B-61DE-D16D3CF88021}"/>
              </a:ext>
            </a:extLst>
          </p:cNvPr>
          <p:cNvSpPr txBox="1"/>
          <p:nvPr/>
        </p:nvSpPr>
        <p:spPr>
          <a:xfrm>
            <a:off x="17259300" y="9654962"/>
            <a:ext cx="57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4119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81" y="281247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950304" y="621644"/>
            <a:ext cx="8543696" cy="214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PROFESSIONAL</a:t>
            </a:r>
          </a:p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DELIVERABLES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580721" y="3316779"/>
            <a:ext cx="7800414" cy="6070788"/>
            <a:chOff x="0" y="-57150"/>
            <a:chExt cx="10400552" cy="8157640"/>
          </a:xfrm>
        </p:grpSpPr>
        <p:sp>
          <p:nvSpPr>
            <p:cNvPr id="5" name="TextBox 5"/>
            <p:cNvSpPr txBox="1"/>
            <p:nvPr/>
          </p:nvSpPr>
          <p:spPr>
            <a:xfrm>
              <a:off x="2596964" y="942813"/>
              <a:ext cx="7803588" cy="2267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1046" lvl="1" indent="-205523" algn="l">
                <a:lnSpc>
                  <a:spcPts val="2665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Public repository created and shared.</a:t>
              </a:r>
            </a:p>
            <a:p>
              <a:pPr algn="l">
                <a:lnSpc>
                  <a:spcPts val="2665"/>
                </a:lnSpc>
              </a:pPr>
              <a:endParaRPr lang="en-US" sz="24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1046" lvl="1" indent="-205523" algn="l">
                <a:lnSpc>
                  <a:spcPts val="2665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Clear README file with project details included</a:t>
              </a:r>
              <a:r>
                <a:rPr lang="en-US" sz="1903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l">
                <a:lnSpc>
                  <a:spcPts val="2665"/>
                </a:lnSpc>
              </a:pPr>
              <a:endParaRPr lang="en-US" sz="1903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569817" y="4244983"/>
              <a:ext cx="7803586" cy="2308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endPara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1046" lvl="1" indent="-205523" algn="l">
                <a:lnSpc>
                  <a:spcPts val="2665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Tracks weekly individual tasks.</a:t>
              </a:r>
            </a:p>
            <a:p>
              <a:pPr algn="l">
                <a:lnSpc>
                  <a:spcPts val="2665"/>
                </a:lnSpc>
              </a:pPr>
              <a:endParaRPr lang="en-US" sz="1903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11046" lvl="1" indent="-205523" algn="l">
                <a:lnSpc>
                  <a:spcPts val="2665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Portfolios active for all members.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47627" y="-57150"/>
              <a:ext cx="5817559" cy="564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1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GitHub Repository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47626" y="3122209"/>
              <a:ext cx="5817558" cy="112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1"/>
                </a:lnSpc>
              </a:pPr>
              <a:endPara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  <a:p>
              <a:pPr algn="l">
                <a:lnSpc>
                  <a:spcPts val="3331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Team e-Portfolios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70567" y="6294526"/>
              <a:ext cx="7803587" cy="1805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5"/>
                </a:lnSpc>
              </a:pPr>
              <a:endParaRPr lang="en-US" sz="1903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205523" lvl="1" algn="l">
                <a:lnSpc>
                  <a:spcPts val="2665"/>
                </a:lnSpc>
              </a:pPr>
              <a:r>
                <a:rPr lang="en-US" sz="1903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l">
                <a:lnSpc>
                  <a:spcPts val="2665"/>
                </a:lnSpc>
              </a:pPr>
              <a:endParaRPr lang="en-US" sz="1903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665"/>
                </a:lnSpc>
              </a:pPr>
              <a:endParaRPr lang="en-US" sz="1903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570567" y="5546037"/>
              <a:ext cx="5817558" cy="532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1"/>
                </a:lnSpc>
              </a:pPr>
              <a:endParaRPr lang="en-US" sz="237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31797"/>
              <a:ext cx="2014449" cy="2014449"/>
            </a:xfrm>
            <a:custGeom>
              <a:avLst/>
              <a:gdLst/>
              <a:ahLst/>
              <a:cxnLst/>
              <a:rect l="l" t="t" r="r" b="b"/>
              <a:pathLst>
                <a:path w="2014449" h="2014449">
                  <a:moveTo>
                    <a:pt x="0" y="0"/>
                  </a:moveTo>
                  <a:lnTo>
                    <a:pt x="2014449" y="0"/>
                  </a:lnTo>
                  <a:lnTo>
                    <a:pt x="2014449" y="2014449"/>
                  </a:lnTo>
                  <a:lnTo>
                    <a:pt x="0" y="2014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20375" y="3994679"/>
              <a:ext cx="1685163" cy="2014450"/>
            </a:xfrm>
            <a:custGeom>
              <a:avLst/>
              <a:gdLst/>
              <a:ahLst/>
              <a:cxnLst/>
              <a:rect l="l" t="t" r="r" b="b"/>
              <a:pathLst>
                <a:path w="1702874" h="1769220">
                  <a:moveTo>
                    <a:pt x="0" y="0"/>
                  </a:moveTo>
                  <a:lnTo>
                    <a:pt x="1702874" y="0"/>
                  </a:lnTo>
                  <a:lnTo>
                    <a:pt x="1702874" y="1769220"/>
                  </a:lnTo>
                  <a:lnTo>
                    <a:pt x="0" y="1769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00000">
            <a:off x="17071560" y="10170587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23484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10800000">
            <a:off x="13962050" y="-1511325"/>
            <a:ext cx="5151463" cy="2368575"/>
            <a:chOff x="0" y="0"/>
            <a:chExt cx="1223810" cy="5626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3810" cy="562692"/>
            </a:xfrm>
            <a:custGeom>
              <a:avLst/>
              <a:gdLst/>
              <a:ahLst/>
              <a:cxnLst/>
              <a:rect l="l" t="t" r="r" b="b"/>
              <a:pathLst>
                <a:path w="1223810" h="562692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028700" y="-773671"/>
            <a:ext cx="16014700" cy="1198000"/>
            <a:chOff x="0" y="0"/>
            <a:chExt cx="8542899" cy="6390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699187" y="578215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259300" y="-477220"/>
            <a:ext cx="1106195" cy="901549"/>
          </a:xfrm>
          <a:custGeom>
            <a:avLst/>
            <a:gdLst/>
            <a:ahLst/>
            <a:cxnLst/>
            <a:rect l="l" t="t" r="r" b="b"/>
            <a:pathLst>
              <a:path w="1106195" h="901549">
                <a:moveTo>
                  <a:pt x="0" y="0"/>
                </a:moveTo>
                <a:lnTo>
                  <a:pt x="1106195" y="0"/>
                </a:lnTo>
                <a:lnTo>
                  <a:pt x="1106195" y="901549"/>
                </a:lnTo>
                <a:lnTo>
                  <a:pt x="0" y="9015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-3321853" y="-251061"/>
            <a:ext cx="7610964" cy="10880961"/>
            <a:chOff x="0" y="0"/>
            <a:chExt cx="846733" cy="56269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54890" y="1984232"/>
            <a:ext cx="17735702" cy="9327391"/>
            <a:chOff x="-9149346" y="-6411204"/>
            <a:chExt cx="23647602" cy="12436521"/>
          </a:xfrm>
        </p:grpSpPr>
        <p:sp>
          <p:nvSpPr>
            <p:cNvPr id="37" name="Freeform 37"/>
            <p:cNvSpPr/>
            <p:nvPr/>
          </p:nvSpPr>
          <p:spPr>
            <a:xfrm>
              <a:off x="0" y="4301104"/>
              <a:ext cx="14498256" cy="1724213"/>
            </a:xfrm>
            <a:custGeom>
              <a:avLst/>
              <a:gdLst/>
              <a:ahLst/>
              <a:cxnLst/>
              <a:rect l="l" t="t" r="r" b="b"/>
              <a:pathLst>
                <a:path w="14498256" h="1724213">
                  <a:moveTo>
                    <a:pt x="0" y="0"/>
                  </a:moveTo>
                  <a:lnTo>
                    <a:pt x="14498256" y="0"/>
                  </a:lnTo>
                  <a:lnTo>
                    <a:pt x="14498256" y="1724212"/>
                  </a:lnTo>
                  <a:lnTo>
                    <a:pt x="0" y="1724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t="-561128"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flipH="1">
              <a:off x="11768667" y="2646137"/>
              <a:ext cx="2337320" cy="2013017"/>
            </a:xfrm>
            <a:custGeom>
              <a:avLst/>
              <a:gdLst/>
              <a:ahLst/>
              <a:cxnLst/>
              <a:rect l="l" t="t" r="r" b="b"/>
              <a:pathLst>
                <a:path w="2337320" h="2013017">
                  <a:moveTo>
                    <a:pt x="2337319" y="0"/>
                  </a:moveTo>
                  <a:lnTo>
                    <a:pt x="0" y="0"/>
                  </a:lnTo>
                  <a:lnTo>
                    <a:pt x="0" y="2013016"/>
                  </a:lnTo>
                  <a:lnTo>
                    <a:pt x="2337319" y="2013016"/>
                  </a:lnTo>
                  <a:lnTo>
                    <a:pt x="2337319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39"/>
            <p:cNvSpPr/>
            <p:nvPr/>
          </p:nvSpPr>
          <p:spPr>
            <a:xfrm rot="5400000">
              <a:off x="11980081" y="987783"/>
              <a:ext cx="2896105" cy="920539"/>
            </a:xfrm>
            <a:custGeom>
              <a:avLst/>
              <a:gdLst/>
              <a:ahLst/>
              <a:cxnLst/>
              <a:rect l="l" t="t" r="r" b="b"/>
              <a:pathLst>
                <a:path w="2896105" h="920539">
                  <a:moveTo>
                    <a:pt x="0" y="0"/>
                  </a:moveTo>
                  <a:lnTo>
                    <a:pt x="2896105" y="0"/>
                  </a:lnTo>
                  <a:lnTo>
                    <a:pt x="2896105" y="920539"/>
                  </a:lnTo>
                  <a:lnTo>
                    <a:pt x="0" y="92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t="-23484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-9149346" y="-6411204"/>
              <a:ext cx="2656332" cy="5486400"/>
            </a:xfrm>
            <a:custGeom>
              <a:avLst/>
              <a:gdLst/>
              <a:ahLst/>
              <a:cxnLst/>
              <a:rect l="l" t="t" r="r" b="b"/>
              <a:pathLst>
                <a:path w="2656332" h="5486400">
                  <a:moveTo>
                    <a:pt x="0" y="0"/>
                  </a:moveTo>
                  <a:lnTo>
                    <a:pt x="2656332" y="0"/>
                  </a:lnTo>
                  <a:lnTo>
                    <a:pt x="26563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A1522E76-00C3-0DF3-01E9-50EFDC7B427B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598" t="134" r="7595" b="3505"/>
          <a:stretch>
            <a:fillRect/>
          </a:stretch>
        </p:blipFill>
        <p:spPr>
          <a:xfrm>
            <a:off x="1161111" y="3378213"/>
            <a:ext cx="5967895" cy="64755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5C6479-8147-588C-9851-C7183B884A03}"/>
              </a:ext>
            </a:extLst>
          </p:cNvPr>
          <p:cNvSpPr txBox="1"/>
          <p:nvPr/>
        </p:nvSpPr>
        <p:spPr>
          <a:xfrm>
            <a:off x="15569737" y="8964714"/>
            <a:ext cx="1214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>
            <a:extLst>
              <a:ext uri="{FF2B5EF4-FFF2-40B4-BE49-F238E27FC236}">
                <a16:creationId xmlns:a16="http://schemas.microsoft.com/office/drawing/2014/main" id="{AA078226-CA62-E253-ED87-22AC487B3670}"/>
              </a:ext>
            </a:extLst>
          </p:cNvPr>
          <p:cNvGrpSpPr/>
          <p:nvPr/>
        </p:nvGrpSpPr>
        <p:grpSpPr>
          <a:xfrm rot="-10800000">
            <a:off x="-244521" y="-773355"/>
            <a:ext cx="17253041" cy="1688807"/>
            <a:chOff x="114300" y="-261816"/>
            <a:chExt cx="9203481" cy="900878"/>
          </a:xfrm>
        </p:grpSpPr>
        <p:sp>
          <p:nvSpPr>
            <p:cNvPr id="3" name="Freeform 20">
              <a:extLst>
                <a:ext uri="{FF2B5EF4-FFF2-40B4-BE49-F238E27FC236}">
                  <a16:creationId xmlns:a16="http://schemas.microsoft.com/office/drawing/2014/main" id="{4C207133-55A5-17B5-DA4A-5A3672EBA671}"/>
                </a:ext>
              </a:extLst>
            </p:cNvPr>
            <p:cNvSpPr/>
            <p:nvPr/>
          </p:nvSpPr>
          <p:spPr>
            <a:xfrm>
              <a:off x="774882" y="-261816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21">
              <a:extLst>
                <a:ext uri="{FF2B5EF4-FFF2-40B4-BE49-F238E27FC236}">
                  <a16:creationId xmlns:a16="http://schemas.microsoft.com/office/drawing/2014/main" id="{7F6CA330-6C72-2C60-1F87-FE56E0BDE70D}"/>
                </a:ext>
              </a:extLst>
            </p:cNvPr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36C85FC-EEC2-1DB5-4054-0BEACD01ED3F}"/>
              </a:ext>
            </a:extLst>
          </p:cNvPr>
          <p:cNvGrpSpPr/>
          <p:nvPr/>
        </p:nvGrpSpPr>
        <p:grpSpPr>
          <a:xfrm>
            <a:off x="-7254567" y="-4188761"/>
            <a:ext cx="14135213" cy="13467145"/>
            <a:chOff x="-2592683" y="-1370337"/>
            <a:chExt cx="18846948" cy="17956193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6478399-99C3-B4B2-89E6-47F741A2718C}"/>
                </a:ext>
              </a:extLst>
            </p:cNvPr>
            <p:cNvGrpSpPr/>
            <p:nvPr/>
          </p:nvGrpSpPr>
          <p:grpSpPr>
            <a:xfrm>
              <a:off x="-2592683" y="-1370337"/>
              <a:ext cx="18846948" cy="17956193"/>
              <a:chOff x="-108128" y="-57150"/>
              <a:chExt cx="786013" cy="748864"/>
            </a:xfrm>
          </p:grpSpPr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BCE7B515-7448-4E49-4CD2-8E8F6E600780}"/>
                  </a:ext>
                </a:extLst>
              </p:cNvPr>
              <p:cNvSpPr/>
              <p:nvPr/>
            </p:nvSpPr>
            <p:spPr>
              <a:xfrm>
                <a:off x="-108128" y="129022"/>
                <a:ext cx="786013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786013" h="562692">
                    <a:moveTo>
                      <a:pt x="786013" y="281346"/>
                    </a:moveTo>
                    <a:lnTo>
                      <a:pt x="582813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582813" y="0"/>
                    </a:lnTo>
                    <a:lnTo>
                      <a:pt x="786013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22" name="TextBox 17">
                <a:extLst>
                  <a:ext uri="{FF2B5EF4-FFF2-40B4-BE49-F238E27FC236}">
                    <a16:creationId xmlns:a16="http://schemas.microsoft.com/office/drawing/2014/main" id="{4DCF115F-5A2D-E1F0-C7CD-7754F48EA1CD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557413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35C5AF5-7687-06C1-C55D-C8577238D217}"/>
                </a:ext>
              </a:extLst>
            </p:cNvPr>
            <p:cNvSpPr/>
            <p:nvPr/>
          </p:nvSpPr>
          <p:spPr>
            <a:xfrm>
              <a:off x="9889215" y="8085267"/>
              <a:ext cx="2044192" cy="385841"/>
            </a:xfrm>
            <a:custGeom>
              <a:avLst/>
              <a:gdLst/>
              <a:ahLst/>
              <a:cxnLst/>
              <a:rect l="l" t="t" r="r" b="b"/>
              <a:pathLst>
                <a:path w="2044192" h="385841">
                  <a:moveTo>
                    <a:pt x="0" y="0"/>
                  </a:moveTo>
                  <a:lnTo>
                    <a:pt x="2044192" y="0"/>
                  </a:lnTo>
                  <a:lnTo>
                    <a:pt x="2044192" y="385841"/>
                  </a:lnTo>
                  <a:lnTo>
                    <a:pt x="0" y="38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4528925A-B824-ECA4-6EDF-1181539BE909}"/>
                </a:ext>
              </a:extLst>
            </p:cNvPr>
            <p:cNvSpPr/>
            <p:nvPr/>
          </p:nvSpPr>
          <p:spPr>
            <a:xfrm>
              <a:off x="6045348" y="6883298"/>
              <a:ext cx="4131733" cy="3651419"/>
            </a:xfrm>
            <a:custGeom>
              <a:avLst/>
              <a:gdLst/>
              <a:ahLst/>
              <a:cxnLst/>
              <a:rect l="l" t="t" r="r" b="b"/>
              <a:pathLst>
                <a:path w="4131733" h="3651419">
                  <a:moveTo>
                    <a:pt x="0" y="0"/>
                  </a:moveTo>
                  <a:lnTo>
                    <a:pt x="4131734" y="0"/>
                  </a:lnTo>
                  <a:lnTo>
                    <a:pt x="4131734" y="3651420"/>
                  </a:lnTo>
                  <a:lnTo>
                    <a:pt x="0" y="3651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C5CD901-5458-F4BA-55B1-87154C846F60}"/>
              </a:ext>
            </a:extLst>
          </p:cNvPr>
          <p:cNvSpPr txBox="1"/>
          <p:nvPr/>
        </p:nvSpPr>
        <p:spPr>
          <a:xfrm>
            <a:off x="6303050" y="1483293"/>
            <a:ext cx="110219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Public Sans Bold" panose="020B0604020202020204" charset="0"/>
              </a:rPr>
              <a:t>Risks &amp; Open Questions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6C1B41-143C-D485-4BD4-F2E261A1EA54}"/>
              </a:ext>
            </a:extLst>
          </p:cNvPr>
          <p:cNvSpPr txBox="1"/>
          <p:nvPr/>
        </p:nvSpPr>
        <p:spPr>
          <a:xfrm>
            <a:off x="-1242646" y="2171672"/>
            <a:ext cx="1341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Risks &amp; Open Questions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8D156C36-4552-D8EB-BAB5-EE90DF061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131426"/>
            <a:ext cx="85344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Fake or untrusted sellers.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Users may describe needs incorrectly.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How long should bidding remain open?</a:t>
            </a:r>
          </a:p>
        </p:txBody>
      </p:sp>
      <p:grpSp>
        <p:nvGrpSpPr>
          <p:cNvPr id="38" name="Group 36">
            <a:extLst>
              <a:ext uri="{FF2B5EF4-FFF2-40B4-BE49-F238E27FC236}">
                <a16:creationId xmlns:a16="http://schemas.microsoft.com/office/drawing/2014/main" id="{D0D5B1E6-F5F9-1910-1844-1DDAA3F9D785}"/>
              </a:ext>
            </a:extLst>
          </p:cNvPr>
          <p:cNvGrpSpPr/>
          <p:nvPr/>
        </p:nvGrpSpPr>
        <p:grpSpPr>
          <a:xfrm>
            <a:off x="8253741" y="6443614"/>
            <a:ext cx="11695244" cy="7175892"/>
            <a:chOff x="0" y="0"/>
            <a:chExt cx="15593658" cy="9567856"/>
          </a:xfrm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26BC957-657D-2F55-32CB-60B3E67994F4}"/>
                </a:ext>
              </a:extLst>
            </p:cNvPr>
            <p:cNvSpPr/>
            <p:nvPr/>
          </p:nvSpPr>
          <p:spPr>
            <a:xfrm>
              <a:off x="0" y="4301104"/>
              <a:ext cx="14498256" cy="1724213"/>
            </a:xfrm>
            <a:custGeom>
              <a:avLst/>
              <a:gdLst/>
              <a:ahLst/>
              <a:cxnLst/>
              <a:rect l="l" t="t" r="r" b="b"/>
              <a:pathLst>
                <a:path w="14498256" h="1724213">
                  <a:moveTo>
                    <a:pt x="0" y="0"/>
                  </a:moveTo>
                  <a:lnTo>
                    <a:pt x="14498256" y="0"/>
                  </a:lnTo>
                  <a:lnTo>
                    <a:pt x="14498256" y="1724212"/>
                  </a:lnTo>
                  <a:lnTo>
                    <a:pt x="0" y="1724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561128"/>
              </a:stretch>
            </a:blipFill>
          </p:spPr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DEA334AE-7DC6-9DBB-F25B-4539486E4A94}"/>
                </a:ext>
              </a:extLst>
            </p:cNvPr>
            <p:cNvSpPr/>
            <p:nvPr/>
          </p:nvSpPr>
          <p:spPr>
            <a:xfrm flipH="1">
              <a:off x="11768667" y="2646137"/>
              <a:ext cx="2337320" cy="2013017"/>
            </a:xfrm>
            <a:custGeom>
              <a:avLst/>
              <a:gdLst/>
              <a:ahLst/>
              <a:cxnLst/>
              <a:rect l="l" t="t" r="r" b="b"/>
              <a:pathLst>
                <a:path w="2337320" h="2013017">
                  <a:moveTo>
                    <a:pt x="2337319" y="0"/>
                  </a:moveTo>
                  <a:lnTo>
                    <a:pt x="0" y="0"/>
                  </a:lnTo>
                  <a:lnTo>
                    <a:pt x="0" y="2013016"/>
                  </a:lnTo>
                  <a:lnTo>
                    <a:pt x="2337319" y="2013016"/>
                  </a:lnTo>
                  <a:lnTo>
                    <a:pt x="2337319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F59917E7-D9E1-A432-E89D-3E8DF62D3279}"/>
                </a:ext>
              </a:extLst>
            </p:cNvPr>
            <p:cNvSpPr/>
            <p:nvPr/>
          </p:nvSpPr>
          <p:spPr>
            <a:xfrm rot="5400000">
              <a:off x="11980081" y="987783"/>
              <a:ext cx="2896105" cy="920539"/>
            </a:xfrm>
            <a:custGeom>
              <a:avLst/>
              <a:gdLst/>
              <a:ahLst/>
              <a:cxnLst/>
              <a:rect l="l" t="t" r="r" b="b"/>
              <a:pathLst>
                <a:path w="2896105" h="920539">
                  <a:moveTo>
                    <a:pt x="0" y="0"/>
                  </a:moveTo>
                  <a:lnTo>
                    <a:pt x="2896105" y="0"/>
                  </a:lnTo>
                  <a:lnTo>
                    <a:pt x="2896105" y="920539"/>
                  </a:lnTo>
                  <a:lnTo>
                    <a:pt x="0" y="92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t="-23484"/>
              </a:stretch>
            </a:blipFill>
          </p:spPr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0BED378-D085-6746-57B7-34CBA366E0B4}"/>
                </a:ext>
              </a:extLst>
            </p:cNvPr>
            <p:cNvSpPr/>
            <p:nvPr/>
          </p:nvSpPr>
          <p:spPr>
            <a:xfrm>
              <a:off x="12937326" y="4081456"/>
              <a:ext cx="2656332" cy="5486400"/>
            </a:xfrm>
            <a:custGeom>
              <a:avLst/>
              <a:gdLst/>
              <a:ahLst/>
              <a:cxnLst/>
              <a:rect l="l" t="t" r="r" b="b"/>
              <a:pathLst>
                <a:path w="2656332" h="5486400">
                  <a:moveTo>
                    <a:pt x="0" y="0"/>
                  </a:moveTo>
                  <a:lnTo>
                    <a:pt x="2656332" y="0"/>
                  </a:lnTo>
                  <a:lnTo>
                    <a:pt x="26563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43" name="Group 16">
            <a:extLst>
              <a:ext uri="{FF2B5EF4-FFF2-40B4-BE49-F238E27FC236}">
                <a16:creationId xmlns:a16="http://schemas.microsoft.com/office/drawing/2014/main" id="{DF1215E9-BCAB-BB58-B1FA-DCCF73CE3580}"/>
              </a:ext>
            </a:extLst>
          </p:cNvPr>
          <p:cNvGrpSpPr/>
          <p:nvPr/>
        </p:nvGrpSpPr>
        <p:grpSpPr>
          <a:xfrm rot="-10800000">
            <a:off x="17080242" y="7404019"/>
            <a:ext cx="5151463" cy="2368575"/>
            <a:chOff x="0" y="0"/>
            <a:chExt cx="1223810" cy="562692"/>
          </a:xfrm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8E94C33B-2342-5FF4-9CD7-83125842C5B5}"/>
                </a:ext>
              </a:extLst>
            </p:cNvPr>
            <p:cNvSpPr/>
            <p:nvPr/>
          </p:nvSpPr>
          <p:spPr>
            <a:xfrm>
              <a:off x="0" y="0"/>
              <a:ext cx="1223810" cy="562692"/>
            </a:xfrm>
            <a:custGeom>
              <a:avLst/>
              <a:gdLst/>
              <a:ahLst/>
              <a:cxnLst/>
              <a:rect l="l" t="t" r="r" b="b"/>
              <a:pathLst>
                <a:path w="1223810" h="562692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2D56EB50-A502-A870-C385-EA0BF4842247}"/>
                </a:ext>
              </a:extLst>
            </p:cNvPr>
            <p:cNvSpPr txBox="1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7" name="Group 14">
            <a:extLst>
              <a:ext uri="{FF2B5EF4-FFF2-40B4-BE49-F238E27FC236}">
                <a16:creationId xmlns:a16="http://schemas.microsoft.com/office/drawing/2014/main" id="{F04CCE6B-2201-F034-CE76-4303282EAFF6}"/>
              </a:ext>
            </a:extLst>
          </p:cNvPr>
          <p:cNvGrpSpPr/>
          <p:nvPr/>
        </p:nvGrpSpPr>
        <p:grpSpPr>
          <a:xfrm>
            <a:off x="500126" y="-560567"/>
            <a:ext cx="18491164" cy="15041164"/>
            <a:chOff x="2740675" y="-6562708"/>
            <a:chExt cx="24654883" cy="20054886"/>
          </a:xfrm>
        </p:grpSpPr>
        <p:sp>
          <p:nvSpPr>
            <p:cNvPr id="74" name="TextBox 17">
              <a:extLst>
                <a:ext uri="{FF2B5EF4-FFF2-40B4-BE49-F238E27FC236}">
                  <a16:creationId xmlns:a16="http://schemas.microsoft.com/office/drawing/2014/main" id="{72DBD789-70A7-0304-AA13-F558F599B0B8}"/>
                </a:ext>
              </a:extLst>
            </p:cNvPr>
            <p:cNvSpPr txBox="1"/>
            <p:nvPr/>
          </p:nvSpPr>
          <p:spPr>
            <a:xfrm>
              <a:off x="2740675" y="-1370337"/>
              <a:ext cx="13365598" cy="1486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76D3D353-361B-36AC-D759-06936F96B7B1}"/>
                </a:ext>
              </a:extLst>
            </p:cNvPr>
            <p:cNvSpPr/>
            <p:nvPr/>
          </p:nvSpPr>
          <p:spPr>
            <a:xfrm>
              <a:off x="9889215" y="8085267"/>
              <a:ext cx="2044192" cy="385841"/>
            </a:xfrm>
            <a:custGeom>
              <a:avLst/>
              <a:gdLst/>
              <a:ahLst/>
              <a:cxnLst/>
              <a:rect l="l" t="t" r="r" b="b"/>
              <a:pathLst>
                <a:path w="2044192" h="385841">
                  <a:moveTo>
                    <a:pt x="0" y="0"/>
                  </a:moveTo>
                  <a:lnTo>
                    <a:pt x="2044192" y="0"/>
                  </a:lnTo>
                  <a:lnTo>
                    <a:pt x="2044192" y="385841"/>
                  </a:lnTo>
                  <a:lnTo>
                    <a:pt x="0" y="38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9F26B63B-6E86-E9D4-60E9-277FA246F565}"/>
                </a:ext>
              </a:extLst>
            </p:cNvPr>
            <p:cNvSpPr/>
            <p:nvPr/>
          </p:nvSpPr>
          <p:spPr>
            <a:xfrm>
              <a:off x="23263825" y="-6562708"/>
              <a:ext cx="4131733" cy="3651419"/>
            </a:xfrm>
            <a:custGeom>
              <a:avLst/>
              <a:gdLst/>
              <a:ahLst/>
              <a:cxnLst/>
              <a:rect l="l" t="t" r="r" b="b"/>
              <a:pathLst>
                <a:path w="4131733" h="3651419">
                  <a:moveTo>
                    <a:pt x="0" y="0"/>
                  </a:moveTo>
                  <a:lnTo>
                    <a:pt x="4131734" y="0"/>
                  </a:lnTo>
                  <a:lnTo>
                    <a:pt x="4131734" y="3651420"/>
                  </a:lnTo>
                  <a:lnTo>
                    <a:pt x="0" y="3651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BE9B376-C8EC-AF77-4FFD-31DA7B37CB9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7166" r="6965" b="1377"/>
          <a:stretch>
            <a:fillRect/>
          </a:stretch>
        </p:blipFill>
        <p:spPr>
          <a:xfrm>
            <a:off x="1329170" y="3236998"/>
            <a:ext cx="6513881" cy="64033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2C0AB0-AAEA-8E27-644C-FD9469AD0A63}"/>
              </a:ext>
            </a:extLst>
          </p:cNvPr>
          <p:cNvSpPr txBox="1"/>
          <p:nvPr/>
        </p:nvSpPr>
        <p:spPr>
          <a:xfrm>
            <a:off x="15316200" y="828553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120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554503" y="5450167"/>
            <a:ext cx="11712292" cy="9739632"/>
            <a:chOff x="0" y="0"/>
            <a:chExt cx="676659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659" cy="562692"/>
            </a:xfrm>
            <a:custGeom>
              <a:avLst/>
              <a:gdLst/>
              <a:ahLst/>
              <a:cxnLst/>
              <a:rect l="l" t="t" r="r" b="b"/>
              <a:pathLst>
                <a:path w="676659" h="562692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7453" y="-993826"/>
            <a:ext cx="18316223" cy="10516055"/>
            <a:chOff x="0" y="0"/>
            <a:chExt cx="492556" cy="282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556" cy="282796"/>
            </a:xfrm>
            <a:custGeom>
              <a:avLst/>
              <a:gdLst/>
              <a:ahLst/>
              <a:cxnLst/>
              <a:rect l="l" t="t" r="r" b="b"/>
              <a:pathLst>
                <a:path w="492556" h="282796">
                  <a:moveTo>
                    <a:pt x="203200" y="282796"/>
                  </a:moveTo>
                  <a:lnTo>
                    <a:pt x="289356" y="282796"/>
                  </a:lnTo>
                  <a:lnTo>
                    <a:pt x="492556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solidFill>
              <a:srgbClr val="0C2A55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27000" y="-57150"/>
              <a:ext cx="238556" cy="33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-1086039" y="5884337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16166910" y="1151200"/>
            <a:ext cx="2270840" cy="899810"/>
          </a:xfrm>
          <a:custGeom>
            <a:avLst/>
            <a:gdLst/>
            <a:ahLst/>
            <a:cxnLst/>
            <a:rect l="l" t="t" r="r" b="b"/>
            <a:pathLst>
              <a:path w="2270840" h="89981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0273" r="-21421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1143000" y="10022832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296400" y="-1190948"/>
            <a:ext cx="5956381" cy="2792054"/>
          </a:xfrm>
          <a:custGeom>
            <a:avLst/>
            <a:gdLst/>
            <a:ahLst/>
            <a:cxnLst/>
            <a:rect l="l" t="t" r="r" b="b"/>
            <a:pathLst>
              <a:path w="5956381" h="2792054">
                <a:moveTo>
                  <a:pt x="0" y="0"/>
                </a:moveTo>
                <a:lnTo>
                  <a:pt x="5956381" y="0"/>
                </a:lnTo>
                <a:lnTo>
                  <a:pt x="5956381" y="2792053"/>
                </a:lnTo>
                <a:lnTo>
                  <a:pt x="0" y="27920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2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44600" y="324424"/>
            <a:ext cx="2765425" cy="1857724"/>
          </a:xfrm>
          <a:custGeom>
            <a:avLst/>
            <a:gdLst/>
            <a:ahLst/>
            <a:cxnLst/>
            <a:rect l="l" t="t" r="r" b="b"/>
            <a:pathLst>
              <a:path w="2476500" h="1656238">
                <a:moveTo>
                  <a:pt x="0" y="0"/>
                </a:moveTo>
                <a:lnTo>
                  <a:pt x="2476500" y="0"/>
                </a:lnTo>
                <a:lnTo>
                  <a:pt x="2476500" y="1656238"/>
                </a:lnTo>
                <a:lnTo>
                  <a:pt x="0" y="16562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560790" y="2863570"/>
            <a:ext cx="6972853" cy="1372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91"/>
              </a:lnSpc>
            </a:pPr>
            <a:r>
              <a:rPr lang="en-US" sz="7200" dirty="0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25361" y="8586598"/>
            <a:ext cx="8648462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  <a:hlinkClick r:id="rId17"/>
              </a:rPr>
              <a:t>https://github.com/cepdnaclk/e22-co2060-Syncro</a:t>
            </a:r>
            <a:endParaRPr lang="en-US" sz="25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44600" y="1799862"/>
            <a:ext cx="7404240" cy="38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i="1" dirty="0">
                <a:solidFill>
                  <a:srgbClr val="1D1A1B"/>
                </a:solidFill>
                <a:latin typeface="Roboto Condensed Italics"/>
                <a:ea typeface="Roboto Condensed Italics"/>
                <a:cs typeface="Roboto Condensed Italics"/>
                <a:sym typeface="Roboto Condensed Italics"/>
              </a:rPr>
              <a:t>Universal Reverse-Auction Marketplace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2F718ED-495B-B1CC-ACB7-9123AF5F192E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b="5957"/>
          <a:stretch>
            <a:fillRect/>
          </a:stretch>
        </p:blipFill>
        <p:spPr>
          <a:xfrm>
            <a:off x="9458099" y="1445203"/>
            <a:ext cx="7497739" cy="70510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73CC7B-F35F-7AB9-DC89-A99182D64201}"/>
              </a:ext>
            </a:extLst>
          </p:cNvPr>
          <p:cNvSpPr txBox="1"/>
          <p:nvPr/>
        </p:nvSpPr>
        <p:spPr>
          <a:xfrm>
            <a:off x="16963033" y="8827472"/>
            <a:ext cx="2438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14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13D990-4630-48B4-ACC9-B2BC4375E425}"/>
              </a:ext>
            </a:extLst>
          </p:cNvPr>
          <p:cNvGrpSpPr/>
          <p:nvPr/>
        </p:nvGrpSpPr>
        <p:grpSpPr>
          <a:xfrm>
            <a:off x="905773" y="4996379"/>
            <a:ext cx="6663676" cy="4053874"/>
            <a:chOff x="1083324" y="5375876"/>
            <a:chExt cx="6663676" cy="4053874"/>
          </a:xfrm>
        </p:grpSpPr>
        <p:grpSp>
          <p:nvGrpSpPr>
            <p:cNvPr id="12" name="Group 12"/>
            <p:cNvGrpSpPr/>
            <p:nvPr/>
          </p:nvGrpSpPr>
          <p:grpSpPr>
            <a:xfrm>
              <a:off x="1244600" y="8572500"/>
              <a:ext cx="857250" cy="85725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408385" y="8737609"/>
              <a:ext cx="529680" cy="527032"/>
            </a:xfrm>
            <a:custGeom>
              <a:avLst/>
              <a:gdLst/>
              <a:ahLst/>
              <a:cxnLst/>
              <a:rect l="l" t="t" r="r" b="b"/>
              <a:pathLst>
                <a:path w="529680" h="527032">
                  <a:moveTo>
                    <a:pt x="0" y="0"/>
                  </a:moveTo>
                  <a:lnTo>
                    <a:pt x="529680" y="0"/>
                  </a:lnTo>
                  <a:lnTo>
                    <a:pt x="529680" y="527032"/>
                  </a:lnTo>
                  <a:lnTo>
                    <a:pt x="0" y="52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434771" y="8496300"/>
              <a:ext cx="5312229" cy="492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Visit </a:t>
              </a:r>
              <a:r>
                <a:rPr lang="en-US" sz="3000" b="1" dirty="0" err="1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Github</a:t>
              </a:r>
              <a:r>
                <a:rPr lang="en-US" sz="30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link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FF3FCB-8907-1219-A862-53EA1631521D}"/>
                </a:ext>
              </a:extLst>
            </p:cNvPr>
            <p:cNvSpPr txBox="1"/>
            <p:nvPr/>
          </p:nvSpPr>
          <p:spPr>
            <a:xfrm>
              <a:off x="2317729" y="5476901"/>
              <a:ext cx="38792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latin typeface="Public Sans Bold" panose="020B0604020202020204" charset="0"/>
                </a:rPr>
                <a:t>ePortfolios</a:t>
              </a:r>
              <a:endParaRPr lang="en-US" sz="3200" dirty="0">
                <a:latin typeface="Public Sans Bold" panose="020B060402020202020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A252C9-CB5D-C02C-1D2E-457D42797F1B}"/>
                </a:ext>
              </a:extLst>
            </p:cNvPr>
            <p:cNvSpPr txBox="1"/>
            <p:nvPr/>
          </p:nvSpPr>
          <p:spPr>
            <a:xfrm>
              <a:off x="5189405" y="6321946"/>
              <a:ext cx="17460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hlinkClick r:id="rId21"/>
                </a:rPr>
                <a:t>SW1735</a:t>
              </a:r>
              <a:endParaRPr lang="en-US" sz="2400" dirty="0"/>
            </a:p>
            <a:p>
              <a:r>
                <a:rPr lang="en-US" sz="2400" dirty="0">
                  <a:hlinkClick r:id="rId22"/>
                </a:rPr>
                <a:t>MC19956</a:t>
              </a:r>
              <a:endParaRPr lang="en-US" sz="2400" dirty="0"/>
            </a:p>
            <a:p>
              <a:r>
                <a:rPr lang="en-US" sz="2400" dirty="0">
                  <a:hlinkClick r:id="rId23"/>
                </a:rPr>
                <a:t>KB2115</a:t>
              </a:r>
              <a:endParaRPr lang="en-US" sz="2400" dirty="0"/>
            </a:p>
            <a:p>
              <a:r>
                <a:rPr lang="en-US" sz="2400" dirty="0">
                  <a:hlinkClick r:id="rId24"/>
                </a:rPr>
                <a:t>AG2214</a:t>
              </a:r>
              <a:endParaRPr lang="en-US" sz="24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F3B7D08-2B77-F0CB-5A0A-AC7DF2A22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83324" y="5375876"/>
              <a:ext cx="954931" cy="93656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8DD24C-E207-FF2E-29B2-78E731770D65}"/>
                </a:ext>
              </a:extLst>
            </p:cNvPr>
            <p:cNvSpPr txBox="1"/>
            <p:nvPr/>
          </p:nvSpPr>
          <p:spPr>
            <a:xfrm>
              <a:off x="2038255" y="6344552"/>
              <a:ext cx="3151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Shehani - E/22/419</a:t>
              </a:r>
            </a:p>
            <a:p>
              <a:r>
                <a:rPr lang="en-US" sz="2400" dirty="0" err="1"/>
                <a:t>Tharuka</a:t>
              </a:r>
              <a:r>
                <a:rPr lang="en-US" sz="2400" dirty="0"/>
                <a:t> - E/22/058</a:t>
              </a:r>
            </a:p>
            <a:p>
              <a:r>
                <a:rPr lang="en-US" sz="2400" dirty="0"/>
                <a:t>Matheesha - E/22/052</a:t>
              </a:r>
            </a:p>
            <a:p>
              <a:r>
                <a:rPr lang="en-US" sz="2400" dirty="0"/>
                <a:t>Amani - E/22/121</a:t>
              </a:r>
            </a:p>
          </p:txBody>
        </p:sp>
      </p:grpSp>
      <p:sp>
        <p:nvSpPr>
          <p:cNvPr id="34" name="Freeform 21">
            <a:extLst>
              <a:ext uri="{FF2B5EF4-FFF2-40B4-BE49-F238E27FC236}">
                <a16:creationId xmlns:a16="http://schemas.microsoft.com/office/drawing/2014/main" id="{525074CF-1503-4562-BED7-E6A49FFA1654}"/>
              </a:ext>
            </a:extLst>
          </p:cNvPr>
          <p:cNvSpPr/>
          <p:nvPr/>
        </p:nvSpPr>
        <p:spPr>
          <a:xfrm>
            <a:off x="6534399" y="3798022"/>
            <a:ext cx="3559716" cy="1294847"/>
          </a:xfrm>
          <a:custGeom>
            <a:avLst/>
            <a:gdLst/>
            <a:ahLst/>
            <a:cxnLst/>
            <a:rect l="l" t="t" r="r" b="b"/>
            <a:pathLst>
              <a:path w="3559716" h="1294847">
                <a:moveTo>
                  <a:pt x="0" y="0"/>
                </a:moveTo>
                <a:lnTo>
                  <a:pt x="3559716" y="0"/>
                </a:lnTo>
                <a:lnTo>
                  <a:pt x="3559716" y="1294847"/>
                </a:lnTo>
                <a:lnTo>
                  <a:pt x="0" y="129484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045" y="-2865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5960766" y="6923974"/>
            <a:ext cx="13089173" cy="5171733"/>
            <a:chOff x="0" y="0"/>
            <a:chExt cx="677619" cy="2677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7619" cy="267738"/>
            </a:xfrm>
            <a:custGeom>
              <a:avLst/>
              <a:gdLst/>
              <a:ahLst/>
              <a:cxnLst/>
              <a:rect l="l" t="t" r="r" b="b"/>
              <a:pathLst>
                <a:path w="677619" h="267738">
                  <a:moveTo>
                    <a:pt x="474419" y="0"/>
                  </a:moveTo>
                  <a:lnTo>
                    <a:pt x="0" y="0"/>
                  </a:lnTo>
                  <a:lnTo>
                    <a:pt x="203200" y="267738"/>
                  </a:lnTo>
                  <a:lnTo>
                    <a:pt x="677619" y="267738"/>
                  </a:lnTo>
                  <a:lnTo>
                    <a:pt x="474419" y="0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474419" cy="324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632675" y="-366804"/>
            <a:ext cx="12909709" cy="8439123"/>
            <a:chOff x="0" y="0"/>
            <a:chExt cx="473570" cy="288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3570" cy="288109"/>
            </a:xfrm>
            <a:custGeom>
              <a:avLst/>
              <a:gdLst/>
              <a:ahLst/>
              <a:cxnLst/>
              <a:rect l="l" t="t" r="r" b="b"/>
              <a:pathLst>
                <a:path w="473570" h="288109">
                  <a:moveTo>
                    <a:pt x="203200" y="0"/>
                  </a:moveTo>
                  <a:lnTo>
                    <a:pt x="473570" y="0"/>
                  </a:lnTo>
                  <a:lnTo>
                    <a:pt x="270370" y="288109"/>
                  </a:lnTo>
                  <a:lnTo>
                    <a:pt x="0" y="2881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70370" cy="345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59503" y="-1477201"/>
            <a:ext cx="5898050" cy="2982377"/>
            <a:chOff x="-1339400" y="0"/>
            <a:chExt cx="7864066" cy="3976502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-1339400" y="0"/>
              <a:ext cx="7864066" cy="3732650"/>
              <a:chOff x="114300" y="-81142"/>
              <a:chExt cx="1356449" cy="64383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231029" y="-81142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3484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83821" y="9889984"/>
            <a:ext cx="1321559" cy="523662"/>
          </a:xfrm>
          <a:custGeom>
            <a:avLst/>
            <a:gdLst/>
            <a:ahLst/>
            <a:cxnLst/>
            <a:rect l="l" t="t" r="r" b="b"/>
            <a:pathLst>
              <a:path w="1321559" h="523662">
                <a:moveTo>
                  <a:pt x="0" y="0"/>
                </a:moveTo>
                <a:lnTo>
                  <a:pt x="1321558" y="0"/>
                </a:lnTo>
                <a:lnTo>
                  <a:pt x="1321558" y="523662"/>
                </a:lnTo>
                <a:lnTo>
                  <a:pt x="0" y="523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0273" r="-21421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394167" y="32099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702175" y="44192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1440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561128"/>
            </a:stretch>
          </a:blipFill>
        </p:spPr>
      </p:sp>
      <p:sp>
        <p:nvSpPr>
          <p:cNvPr id="27" name="Freeform 27"/>
          <p:cNvSpPr/>
          <p:nvPr/>
        </p:nvSpPr>
        <p:spPr>
          <a:xfrm flipH="1">
            <a:off x="17066303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7696200" y="1009576"/>
            <a:ext cx="10578934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000" b="1" dirty="0">
                <a:solidFill>
                  <a:srgbClr val="00206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IMAGINE THIS….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F920E8-0151-4253-B74F-E4D3F009A24B}"/>
              </a:ext>
            </a:extLst>
          </p:cNvPr>
          <p:cNvSpPr txBox="1"/>
          <p:nvPr/>
        </p:nvSpPr>
        <p:spPr>
          <a:xfrm>
            <a:off x="12094133" y="3048497"/>
            <a:ext cx="57307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The Buyer</a:t>
            </a:r>
          </a:p>
          <a:p>
            <a:pPr algn="ctr"/>
            <a:endParaRPr lang="en-US" sz="4400" b="1" dirty="0"/>
          </a:p>
          <a:p>
            <a:pPr algn="ctr"/>
            <a:r>
              <a:rPr lang="en-US" sz="4000" i="1" dirty="0"/>
              <a:t>You have a fixed budget</a:t>
            </a:r>
            <a:r>
              <a:rPr lang="en-US" sz="4400" i="1" dirty="0"/>
              <a:t>. </a:t>
            </a:r>
            <a:r>
              <a:rPr lang="en-US" sz="4400" i="1" dirty="0">
                <a:solidFill>
                  <a:schemeClr val="accent5">
                    <a:lumMod val="75000"/>
                  </a:schemeClr>
                </a:solidFill>
              </a:rPr>
              <a:t>How do you find the perfect cake 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8CF223-E83C-4494-83D6-7924A091C5DB}"/>
              </a:ext>
            </a:extLst>
          </p:cNvPr>
          <p:cNvSpPr txBox="1"/>
          <p:nvPr/>
        </p:nvSpPr>
        <p:spPr>
          <a:xfrm>
            <a:off x="6246080" y="2996587"/>
            <a:ext cx="55300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The Seller</a:t>
            </a:r>
          </a:p>
          <a:p>
            <a:pPr algn="ctr"/>
            <a:endParaRPr lang="en-US" sz="4400" dirty="0"/>
          </a:p>
          <a:p>
            <a:pPr algn="ctr"/>
            <a:r>
              <a:rPr lang="en-US" sz="4000" dirty="0"/>
              <a:t>You make great cakes. </a:t>
            </a:r>
          </a:p>
          <a:p>
            <a:pPr algn="ctr"/>
            <a:r>
              <a:rPr lang="en-US" sz="4400" i="1" dirty="0">
                <a:solidFill>
                  <a:schemeClr val="accent5">
                    <a:lumMod val="75000"/>
                  </a:schemeClr>
                </a:solidFill>
              </a:rPr>
              <a:t>How do you find customers right now?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821C2C-48D7-466A-BB57-A0269267FE4B}"/>
              </a:ext>
            </a:extLst>
          </p:cNvPr>
          <p:cNvSpPr txBox="1"/>
          <p:nvPr/>
        </p:nvSpPr>
        <p:spPr>
          <a:xfrm>
            <a:off x="7696199" y="7584385"/>
            <a:ext cx="9725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Solution</a:t>
            </a:r>
            <a:r>
              <a:rPr lang="en-US" sz="4000" b="1" dirty="0"/>
              <a:t>: </a:t>
            </a:r>
            <a:r>
              <a:rPr lang="en-US" sz="4000" b="1" i="1" dirty="0" err="1"/>
              <a:t>Syncro</a:t>
            </a:r>
            <a:r>
              <a:rPr lang="en-US" sz="4000" dirty="0"/>
              <a:t> connects your budget to 			their talent.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78DBFFCC-6882-FA85-6C7F-8241E183E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E1E8F81-0AC5-0E9F-3749-69E19385E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3896" t="3951" r="8324" b="1893"/>
          <a:stretch>
            <a:fillRect/>
          </a:stretch>
        </p:blipFill>
        <p:spPr>
          <a:xfrm>
            <a:off x="611696" y="2027483"/>
            <a:ext cx="5258593" cy="63658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735851-0B78-1F70-B750-982D59BFC7BA}"/>
              </a:ext>
            </a:extLst>
          </p:cNvPr>
          <p:cNvSpPr txBox="1"/>
          <p:nvPr/>
        </p:nvSpPr>
        <p:spPr>
          <a:xfrm>
            <a:off x="16447350" y="9172851"/>
            <a:ext cx="618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0339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203" y="15245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/>
              <a:t>02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6930077" y="-6101392"/>
            <a:ext cx="14135211" cy="11248942"/>
            <a:chOff x="-18621" y="-57150"/>
            <a:chExt cx="786013" cy="625517"/>
          </a:xfrm>
        </p:grpSpPr>
        <p:sp>
          <p:nvSpPr>
            <p:cNvPr id="4" name="Freeform 4"/>
            <p:cNvSpPr/>
            <p:nvPr/>
          </p:nvSpPr>
          <p:spPr>
            <a:xfrm>
              <a:off x="-18621" y="5675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solidFill>
              <a:srgbClr val="0C2A55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291520" y="6206058"/>
            <a:ext cx="7610964" cy="5057823"/>
            <a:chOff x="0" y="0"/>
            <a:chExt cx="846733" cy="562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8184351" y="9989436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61128"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7302595" y="8734970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-444734" y="1308505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869035" y="1586180"/>
            <a:ext cx="11816338" cy="107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REAL-WORLD PROBLEM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59647" y="3195876"/>
            <a:ext cx="11377861" cy="7499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91677" lvl="1" indent="-295839">
              <a:lnSpc>
                <a:spcPts val="3836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The Discovery Gap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</a:t>
            </a:r>
          </a:p>
          <a:p>
            <a:pPr marL="1096997" lvl="2" indent="-365666">
              <a:lnSpc>
                <a:spcPts val="3556"/>
              </a:lnSpc>
              <a:buFont typeface="Arial"/>
              <a:buChar char="⚬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Finding custom services </a:t>
            </a:r>
            <a:r>
              <a:rPr lang="en-US" sz="2800" dirty="0"/>
              <a:t>is slow and frustrating.</a:t>
            </a:r>
          </a:p>
          <a:p>
            <a:pPr marL="1096997" lvl="2" indent="-365666">
              <a:lnSpc>
                <a:spcPts val="3556"/>
              </a:lnSpc>
              <a:buFont typeface="Arial"/>
              <a:buChar char="⚬"/>
            </a:pPr>
            <a:r>
              <a:rPr lang="en-US" sz="2800" dirty="0"/>
              <a:t>Buyers must search and compare manually.</a:t>
            </a:r>
          </a:p>
          <a:p>
            <a:pPr marL="1096997" lvl="2" indent="-365666">
              <a:lnSpc>
                <a:spcPts val="3556"/>
              </a:lnSpc>
              <a:buFont typeface="Arial"/>
              <a:buChar char="⚬"/>
            </a:pPr>
            <a:r>
              <a:rPr lang="en-US" sz="2800" dirty="0"/>
              <a:t>Sellers can’t reach active customers.</a:t>
            </a: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>
              <a:lnSpc>
                <a:spcPts val="3836"/>
              </a:lnSpc>
            </a:pPr>
            <a:r>
              <a:rPr lang="en-US" sz="254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marL="591677" lvl="1" indent="-295839">
              <a:lnSpc>
                <a:spcPts val="3836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Impact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: </a:t>
            </a:r>
          </a:p>
          <a:p>
            <a:pPr marL="1096997" lvl="2" indent="-365666">
              <a:lnSpc>
                <a:spcPts val="3556"/>
              </a:lnSpc>
              <a:buFont typeface="Arial"/>
              <a:buChar char="⚬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Buyers waste time &amp;</a:t>
            </a:r>
          </a:p>
          <a:p>
            <a:pPr marL="731331" lvl="2">
              <a:lnSpc>
                <a:spcPts val="3556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	 sellers lose customers.</a:t>
            </a:r>
          </a:p>
          <a:p>
            <a:pPr>
              <a:lnSpc>
                <a:spcPts val="3556"/>
              </a:lnSpc>
            </a:pPr>
            <a:endParaRPr lang="en-US" sz="32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591677" lvl="1" indent="-295839">
              <a:lnSpc>
                <a:spcPts val="3836"/>
              </a:lnSpc>
              <a:buFont typeface="Arial"/>
              <a:buChar char="•"/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Target:</a:t>
            </a:r>
            <a:r>
              <a: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marL="1096997" lvl="2" indent="-365666">
              <a:lnSpc>
                <a:spcPts val="3556"/>
              </a:lnSpc>
              <a:buFont typeface="Arial"/>
              <a:buChar char="⚬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Small businesses, freelancers </a:t>
            </a:r>
          </a:p>
          <a:p>
            <a:pPr marL="731331" lvl="2">
              <a:lnSpc>
                <a:spcPts val="3556"/>
              </a:lnSpc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	&amp; customers.</a:t>
            </a:r>
          </a:p>
          <a:p>
            <a:pPr algn="l">
              <a:lnSpc>
                <a:spcPts val="3836"/>
              </a:lnSpc>
            </a:pPr>
            <a:endParaRPr lang="en-US" sz="254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556"/>
              </a:lnSpc>
            </a:pPr>
            <a:endParaRPr lang="en-US" sz="254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295838" lvl="1" algn="l">
              <a:lnSpc>
                <a:spcPts val="3836"/>
              </a:lnSpc>
            </a:pPr>
            <a:endParaRPr lang="en-US" sz="254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556"/>
              </a:lnSpc>
            </a:pPr>
            <a:endParaRPr lang="en-US" sz="254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2135751-E972-FB3B-F2B1-030DE2FAA0E7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2851" t="3874" r="14681" b="29856"/>
          <a:stretch>
            <a:fillRect/>
          </a:stretch>
        </p:blipFill>
        <p:spPr>
          <a:xfrm>
            <a:off x="257835" y="2531375"/>
            <a:ext cx="5530927" cy="50578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5A284E-D74F-794E-D813-E81B1B697E1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21075" b="19487"/>
          <a:stretch>
            <a:fillRect/>
          </a:stretch>
        </p:blipFill>
        <p:spPr>
          <a:xfrm>
            <a:off x="12922560" y="5783479"/>
            <a:ext cx="4827123" cy="2869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2657B6-66F9-5005-7153-1BC99AF09D0F}"/>
              </a:ext>
            </a:extLst>
          </p:cNvPr>
          <p:cNvSpPr txBox="1"/>
          <p:nvPr/>
        </p:nvSpPr>
        <p:spPr>
          <a:xfrm>
            <a:off x="16551461" y="9330018"/>
            <a:ext cx="69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1607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7" name="Group 7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6604688" y="-5505180"/>
            <a:ext cx="14135211" cy="10119132"/>
            <a:chOff x="0" y="0"/>
            <a:chExt cx="18846948" cy="1349217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8846948" cy="13492177"/>
              <a:chOff x="0" y="0"/>
              <a:chExt cx="786013" cy="56269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86013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786013" h="562692">
                    <a:moveTo>
                      <a:pt x="786013" y="281346"/>
                    </a:moveTo>
                    <a:lnTo>
                      <a:pt x="582813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582813" y="0"/>
                    </a:lnTo>
                    <a:lnTo>
                      <a:pt x="786013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14300" y="-57150"/>
                <a:ext cx="557413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9889215" y="8085267"/>
              <a:ext cx="2044192" cy="385841"/>
            </a:xfrm>
            <a:custGeom>
              <a:avLst/>
              <a:gdLst/>
              <a:ahLst/>
              <a:cxnLst/>
              <a:rect l="l" t="t" r="r" b="b"/>
              <a:pathLst>
                <a:path w="2044192" h="385841">
                  <a:moveTo>
                    <a:pt x="0" y="0"/>
                  </a:moveTo>
                  <a:lnTo>
                    <a:pt x="2044192" y="0"/>
                  </a:lnTo>
                  <a:lnTo>
                    <a:pt x="2044192" y="385841"/>
                  </a:lnTo>
                  <a:lnTo>
                    <a:pt x="0" y="385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12044" y="7410699"/>
              <a:ext cx="4131733" cy="3651419"/>
            </a:xfrm>
            <a:custGeom>
              <a:avLst/>
              <a:gdLst/>
              <a:ahLst/>
              <a:cxnLst/>
              <a:rect l="l" t="t" r="r" b="b"/>
              <a:pathLst>
                <a:path w="4131733" h="3651419">
                  <a:moveTo>
                    <a:pt x="0" y="0"/>
                  </a:moveTo>
                  <a:lnTo>
                    <a:pt x="4131734" y="0"/>
                  </a:lnTo>
                  <a:lnTo>
                    <a:pt x="4131734" y="3651420"/>
                  </a:lnTo>
                  <a:lnTo>
                    <a:pt x="0" y="3651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Freeform 23"/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8216900" y="6792635"/>
            <a:ext cx="11695244" cy="7175892"/>
            <a:chOff x="0" y="0"/>
            <a:chExt cx="15593658" cy="9567856"/>
          </a:xfrm>
        </p:grpSpPr>
        <p:sp>
          <p:nvSpPr>
            <p:cNvPr id="25" name="Freeform 25"/>
            <p:cNvSpPr/>
            <p:nvPr/>
          </p:nvSpPr>
          <p:spPr>
            <a:xfrm>
              <a:off x="0" y="4301104"/>
              <a:ext cx="14498256" cy="1724213"/>
            </a:xfrm>
            <a:custGeom>
              <a:avLst/>
              <a:gdLst/>
              <a:ahLst/>
              <a:cxnLst/>
              <a:rect l="l" t="t" r="r" b="b"/>
              <a:pathLst>
                <a:path w="14498256" h="1724213">
                  <a:moveTo>
                    <a:pt x="0" y="0"/>
                  </a:moveTo>
                  <a:lnTo>
                    <a:pt x="14498256" y="0"/>
                  </a:lnTo>
                  <a:lnTo>
                    <a:pt x="14498256" y="1724212"/>
                  </a:lnTo>
                  <a:lnTo>
                    <a:pt x="0" y="1724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t="-561128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flipH="1">
              <a:off x="11768667" y="2646137"/>
              <a:ext cx="2337320" cy="2013017"/>
            </a:xfrm>
            <a:custGeom>
              <a:avLst/>
              <a:gdLst/>
              <a:ahLst/>
              <a:cxnLst/>
              <a:rect l="l" t="t" r="r" b="b"/>
              <a:pathLst>
                <a:path w="2337320" h="2013017">
                  <a:moveTo>
                    <a:pt x="2337319" y="0"/>
                  </a:moveTo>
                  <a:lnTo>
                    <a:pt x="0" y="0"/>
                  </a:lnTo>
                  <a:lnTo>
                    <a:pt x="0" y="2013016"/>
                  </a:lnTo>
                  <a:lnTo>
                    <a:pt x="2337319" y="2013016"/>
                  </a:lnTo>
                  <a:lnTo>
                    <a:pt x="2337319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 rot="5400000">
              <a:off x="11980081" y="987783"/>
              <a:ext cx="2896105" cy="920539"/>
            </a:xfrm>
            <a:custGeom>
              <a:avLst/>
              <a:gdLst/>
              <a:ahLst/>
              <a:cxnLst/>
              <a:rect l="l" t="t" r="r" b="b"/>
              <a:pathLst>
                <a:path w="2896105" h="920539">
                  <a:moveTo>
                    <a:pt x="0" y="0"/>
                  </a:moveTo>
                  <a:lnTo>
                    <a:pt x="2896105" y="0"/>
                  </a:lnTo>
                  <a:lnTo>
                    <a:pt x="2896105" y="920539"/>
                  </a:lnTo>
                  <a:lnTo>
                    <a:pt x="0" y="92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t="-23484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2937326" y="4081456"/>
              <a:ext cx="2656332" cy="5486400"/>
            </a:xfrm>
            <a:custGeom>
              <a:avLst/>
              <a:gdLst/>
              <a:ahLst/>
              <a:cxnLst/>
              <a:rect l="l" t="t" r="r" b="b"/>
              <a:pathLst>
                <a:path w="2656332" h="5486400">
                  <a:moveTo>
                    <a:pt x="0" y="0"/>
                  </a:moveTo>
                  <a:lnTo>
                    <a:pt x="2656332" y="0"/>
                  </a:lnTo>
                  <a:lnTo>
                    <a:pt x="265633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6976472" y="981075"/>
            <a:ext cx="10430195" cy="1035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4"/>
              </a:lnSpc>
            </a:pPr>
            <a:r>
              <a:rPr lang="en-US" sz="64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PROPOSED SOLUTIONS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582832" y="2266307"/>
            <a:ext cx="8297381" cy="6406999"/>
            <a:chOff x="0" y="0"/>
            <a:chExt cx="9329410" cy="8293551"/>
          </a:xfrm>
        </p:grpSpPr>
        <p:sp>
          <p:nvSpPr>
            <p:cNvPr id="31" name="TextBox 31"/>
            <p:cNvSpPr txBox="1"/>
            <p:nvPr/>
          </p:nvSpPr>
          <p:spPr>
            <a:xfrm>
              <a:off x="1179839" y="189025"/>
              <a:ext cx="8149571" cy="810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6"/>
                </a:lnSpc>
              </a:pPr>
              <a:r>
                <a:rPr lang="en-US" sz="3200" b="1" i="1" dirty="0">
                  <a:solidFill>
                    <a:srgbClr val="1D1A1B"/>
                  </a:solidFill>
                  <a:latin typeface="Public Sans Bold Italics" panose="020B0604020202020204" charset="0"/>
                  <a:ea typeface="Public Sans Bold Italics"/>
                  <a:cs typeface="Public Sans Bold Italics"/>
                  <a:sym typeface="Public Sans Bold Italics"/>
                </a:rPr>
                <a:t>Core Foundation</a:t>
              </a:r>
            </a:p>
            <a:p>
              <a:pPr marL="562289" lvl="1" indent="-281145">
                <a:lnSpc>
                  <a:spcPts val="3646"/>
                </a:lnSpc>
                <a:buFont typeface="Arial"/>
                <a:buChar char="•"/>
              </a:pPr>
              <a:r>
                <a:rPr lang="en-US" sz="2800" dirty="0">
                  <a:latin typeface="Public Sans" panose="020B0604020202020204" charset="0"/>
                </a:rPr>
                <a:t>User registration as Client or Seller</a:t>
              </a:r>
            </a:p>
            <a:p>
              <a:pPr marL="562289" lvl="1" indent="-281145">
                <a:lnSpc>
                  <a:spcPts val="3646"/>
                </a:lnSpc>
                <a:buFont typeface="Arial"/>
                <a:buChar char="•"/>
              </a:pPr>
              <a:r>
                <a:rPr lang="en-US" sz="2800" dirty="0">
                  <a:latin typeface="Public Sans" panose="020B0604020202020204" charset="0"/>
                </a:rPr>
                <a:t>Guided chatbot to post requests</a:t>
              </a:r>
            </a:p>
            <a:p>
              <a:pPr marL="562289" lvl="1" indent="-281145">
                <a:lnSpc>
                  <a:spcPts val="3646"/>
                </a:lnSpc>
                <a:buFont typeface="Arial"/>
                <a:buChar char="•"/>
              </a:pPr>
              <a:endPara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>
                <a:lnSpc>
                  <a:spcPts val="3926"/>
                </a:lnSpc>
              </a:pPr>
              <a:r>
                <a:rPr lang="en-US" sz="3200" b="1" i="1" dirty="0">
                  <a:solidFill>
                    <a:srgbClr val="1D1A1B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Reverse Auction Process</a:t>
              </a:r>
              <a:endParaRPr lang="en-US" sz="2800" b="1" i="1" dirty="0">
                <a:solidFill>
                  <a:srgbClr val="1D1A1B"/>
                </a:solidFill>
                <a:latin typeface="Public Sans Bold Italics"/>
                <a:ea typeface="Public Sans"/>
                <a:cs typeface="Public Sans"/>
                <a:sym typeface="Public Sans Bold Italics"/>
              </a:endParaRPr>
            </a:p>
            <a:p>
              <a:pPr marL="562289" lvl="1" indent="-281145" algn="l">
                <a:lnSpc>
                  <a:spcPts val="3646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Clients post needs</a:t>
              </a:r>
            </a:p>
            <a:p>
              <a:pPr marL="562289" lvl="1" indent="-281145" algn="l">
                <a:lnSpc>
                  <a:spcPts val="3646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Matching sellers submit bids</a:t>
              </a:r>
            </a:p>
            <a:p>
              <a:pPr marL="562289" lvl="1" indent="-281145" algn="l">
                <a:lnSpc>
                  <a:spcPts val="3646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Client compares, accept best bid</a:t>
              </a:r>
            </a:p>
            <a:p>
              <a:pPr algn="l">
                <a:lnSpc>
                  <a:spcPts val="3646"/>
                </a:lnSpc>
              </a:pPr>
              <a:endPara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3926"/>
                </a:lnSpc>
              </a:pPr>
              <a:r>
                <a:rPr lang="en-US" sz="3200" b="1" i="1" dirty="0">
                  <a:solidFill>
                    <a:srgbClr val="1D1A1B"/>
                  </a:solidFill>
                  <a:latin typeface="Public Sans Bold Italics"/>
                  <a:ea typeface="Public Sans Bold Italics"/>
                  <a:cs typeface="Public Sans Bold Italics"/>
                  <a:sym typeface="Public Sans Bold Italics"/>
                </a:rPr>
                <a:t>Live Connection</a:t>
              </a:r>
            </a:p>
            <a:p>
              <a:pPr marL="562289" lvl="1" indent="-281145" algn="l">
                <a:lnSpc>
                  <a:spcPts val="3646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Real-time bid negotiation.</a:t>
              </a:r>
            </a:p>
            <a:p>
              <a:pPr marL="562289" lvl="1" indent="-281145" algn="l">
                <a:lnSpc>
                  <a:spcPts val="3646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Secure and mobile-friendly platform.</a:t>
              </a:r>
            </a:p>
            <a:p>
              <a:pPr algn="l">
                <a:lnSpc>
                  <a:spcPts val="3646"/>
                </a:lnSpc>
              </a:pPr>
              <a:endParaRPr lang="en-US" sz="2604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6259888"/>
              <a:ext cx="963760" cy="963760"/>
            </a:xfrm>
            <a:custGeom>
              <a:avLst/>
              <a:gdLst/>
              <a:ahLst/>
              <a:cxnLst/>
              <a:rect l="l" t="t" r="r" b="b"/>
              <a:pathLst>
                <a:path w="963760" h="963760">
                  <a:moveTo>
                    <a:pt x="0" y="0"/>
                  </a:moveTo>
                  <a:lnTo>
                    <a:pt x="963760" y="0"/>
                  </a:lnTo>
                  <a:lnTo>
                    <a:pt x="963760" y="963760"/>
                  </a:lnTo>
                  <a:lnTo>
                    <a:pt x="0" y="963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6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AutoShape 33"/>
            <p:cNvSpPr/>
            <p:nvPr/>
          </p:nvSpPr>
          <p:spPr>
            <a:xfrm flipV="1">
              <a:off x="481880" y="0"/>
              <a:ext cx="0" cy="7365087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</p:sp>
        <p:grpSp>
          <p:nvGrpSpPr>
            <p:cNvPr id="34" name="Group 34"/>
            <p:cNvGrpSpPr/>
            <p:nvPr/>
          </p:nvGrpSpPr>
          <p:grpSpPr>
            <a:xfrm>
              <a:off x="123400" y="6338927"/>
              <a:ext cx="716961" cy="716961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667" tIns="55667" rIns="55667" bIns="5566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0" y="3313551"/>
              <a:ext cx="963760" cy="963760"/>
            </a:xfrm>
            <a:custGeom>
              <a:avLst/>
              <a:gdLst/>
              <a:ahLst/>
              <a:cxnLst/>
              <a:rect l="l" t="t" r="r" b="b"/>
              <a:pathLst>
                <a:path w="963760" h="963760">
                  <a:moveTo>
                    <a:pt x="0" y="0"/>
                  </a:moveTo>
                  <a:lnTo>
                    <a:pt x="963760" y="0"/>
                  </a:lnTo>
                  <a:lnTo>
                    <a:pt x="963760" y="963760"/>
                  </a:lnTo>
                  <a:lnTo>
                    <a:pt x="0" y="963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6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8" name="Group 38"/>
            <p:cNvGrpSpPr/>
            <p:nvPr/>
          </p:nvGrpSpPr>
          <p:grpSpPr>
            <a:xfrm>
              <a:off x="123400" y="3392590"/>
              <a:ext cx="716961" cy="716961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667" tIns="55667" rIns="55667" bIns="5566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47920" y="230803"/>
              <a:ext cx="963760" cy="963760"/>
            </a:xfrm>
            <a:custGeom>
              <a:avLst/>
              <a:gdLst/>
              <a:ahLst/>
              <a:cxnLst/>
              <a:rect l="l" t="t" r="r" b="b"/>
              <a:pathLst>
                <a:path w="963760" h="963760">
                  <a:moveTo>
                    <a:pt x="0" y="0"/>
                  </a:moveTo>
                  <a:lnTo>
                    <a:pt x="963760" y="0"/>
                  </a:lnTo>
                  <a:lnTo>
                    <a:pt x="963760" y="963760"/>
                  </a:lnTo>
                  <a:lnTo>
                    <a:pt x="0" y="963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6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2" name="Group 42"/>
            <p:cNvGrpSpPr/>
            <p:nvPr/>
          </p:nvGrpSpPr>
          <p:grpSpPr>
            <a:xfrm>
              <a:off x="123400" y="361390"/>
              <a:ext cx="716961" cy="716961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5667" tIns="55667" rIns="55667" bIns="55667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C26FECD-9ABA-3BEC-A24E-0FD13083BF4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6641" r="7811"/>
          <a:stretch>
            <a:fillRect/>
          </a:stretch>
        </p:blipFill>
        <p:spPr>
          <a:xfrm>
            <a:off x="756144" y="2247905"/>
            <a:ext cx="6231420" cy="72842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A6BBFC-8629-DBA1-0454-EBD846A9F875}"/>
              </a:ext>
            </a:extLst>
          </p:cNvPr>
          <p:cNvSpPr txBox="1"/>
          <p:nvPr/>
        </p:nvSpPr>
        <p:spPr>
          <a:xfrm>
            <a:off x="16241754" y="9014759"/>
            <a:ext cx="99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2862" y="34533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484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561128"/>
            </a:stretch>
          </a:blipFill>
        </p:spPr>
      </p:sp>
      <p:sp>
        <p:nvSpPr>
          <p:cNvPr id="20" name="Freeform 20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685801" y="2507456"/>
            <a:ext cx="8899462" cy="4656120"/>
            <a:chOff x="-1" y="-85725"/>
            <a:chExt cx="10714483" cy="6208161"/>
          </a:xfrm>
        </p:grpSpPr>
        <p:sp>
          <p:nvSpPr>
            <p:cNvPr id="22" name="Freeform 22"/>
            <p:cNvSpPr/>
            <p:nvPr/>
          </p:nvSpPr>
          <p:spPr>
            <a:xfrm>
              <a:off x="901231" y="1567388"/>
              <a:ext cx="916227" cy="916227"/>
            </a:xfrm>
            <a:custGeom>
              <a:avLst/>
              <a:gdLst/>
              <a:ahLst/>
              <a:cxnLst/>
              <a:rect l="l" t="t" r="r" b="b"/>
              <a:pathLst>
                <a:path w="916227" h="916227">
                  <a:moveTo>
                    <a:pt x="0" y="0"/>
                  </a:moveTo>
                  <a:lnTo>
                    <a:pt x="916227" y="0"/>
                  </a:lnTo>
                  <a:lnTo>
                    <a:pt x="916227" y="916227"/>
                  </a:lnTo>
                  <a:lnTo>
                    <a:pt x="0" y="916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60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1018544" y="1642529"/>
              <a:ext cx="681600" cy="68160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2921" tIns="52921" rIns="52921" bIns="52921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564909" y="1656457"/>
              <a:ext cx="8149573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6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User profiles and search.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901231" y="3184824"/>
              <a:ext cx="916227" cy="916227"/>
            </a:xfrm>
            <a:custGeom>
              <a:avLst/>
              <a:gdLst/>
              <a:ahLst/>
              <a:cxnLst/>
              <a:rect l="l" t="t" r="r" b="b"/>
              <a:pathLst>
                <a:path w="916227" h="916227">
                  <a:moveTo>
                    <a:pt x="0" y="0"/>
                  </a:moveTo>
                  <a:lnTo>
                    <a:pt x="916227" y="0"/>
                  </a:lnTo>
                  <a:lnTo>
                    <a:pt x="916227" y="916227"/>
                  </a:lnTo>
                  <a:lnTo>
                    <a:pt x="0" y="916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60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8" name="Group 28"/>
            <p:cNvGrpSpPr/>
            <p:nvPr/>
          </p:nvGrpSpPr>
          <p:grpSpPr>
            <a:xfrm>
              <a:off x="1018544" y="3259965"/>
              <a:ext cx="681600" cy="68160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2921" tIns="52921" rIns="52921" bIns="52921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2564909" y="3273893"/>
              <a:ext cx="6366531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6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Real-time negotiation chat.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901231" y="4802260"/>
              <a:ext cx="916227" cy="916227"/>
            </a:xfrm>
            <a:custGeom>
              <a:avLst/>
              <a:gdLst/>
              <a:ahLst/>
              <a:cxnLst/>
              <a:rect l="l" t="t" r="r" b="b"/>
              <a:pathLst>
                <a:path w="916227" h="916227">
                  <a:moveTo>
                    <a:pt x="0" y="0"/>
                  </a:moveTo>
                  <a:lnTo>
                    <a:pt x="916227" y="0"/>
                  </a:lnTo>
                  <a:lnTo>
                    <a:pt x="916227" y="916227"/>
                  </a:lnTo>
                  <a:lnTo>
                    <a:pt x="0" y="916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60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1018544" y="4877401"/>
              <a:ext cx="681600" cy="681600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2921" tIns="52921" rIns="52921" bIns="52921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2564909" y="4891329"/>
              <a:ext cx="6366531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6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Basic order management.</a:t>
              </a:r>
            </a:p>
          </p:txBody>
        </p:sp>
        <p:sp>
          <p:nvSpPr>
            <p:cNvPr id="37" name="AutoShape 37"/>
            <p:cNvSpPr/>
            <p:nvPr/>
          </p:nvSpPr>
          <p:spPr>
            <a:xfrm flipH="1" flipV="1">
              <a:off x="1351063" y="1209579"/>
              <a:ext cx="8281" cy="490761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-1" y="-85725"/>
              <a:ext cx="8394275" cy="959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 b="1" dirty="0">
                  <a:solidFill>
                    <a:srgbClr val="1D1A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In-Scope (Semester 3)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885245" y="2507456"/>
            <a:ext cx="8911377" cy="3443043"/>
            <a:chOff x="0" y="-85725"/>
            <a:chExt cx="10948479" cy="4590725"/>
          </a:xfrm>
        </p:grpSpPr>
        <p:sp>
          <p:nvSpPr>
            <p:cNvPr id="40" name="Freeform 40"/>
            <p:cNvSpPr/>
            <p:nvPr/>
          </p:nvSpPr>
          <p:spPr>
            <a:xfrm>
              <a:off x="1135228" y="1567388"/>
              <a:ext cx="916227" cy="916227"/>
            </a:xfrm>
            <a:custGeom>
              <a:avLst/>
              <a:gdLst/>
              <a:ahLst/>
              <a:cxnLst/>
              <a:rect l="l" t="t" r="r" b="b"/>
              <a:pathLst>
                <a:path w="916227" h="916227">
                  <a:moveTo>
                    <a:pt x="0" y="0"/>
                  </a:moveTo>
                  <a:lnTo>
                    <a:pt x="916226" y="0"/>
                  </a:lnTo>
                  <a:lnTo>
                    <a:pt x="916226" y="916227"/>
                  </a:lnTo>
                  <a:lnTo>
                    <a:pt x="0" y="916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60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1" name="Group 41"/>
            <p:cNvGrpSpPr/>
            <p:nvPr/>
          </p:nvGrpSpPr>
          <p:grpSpPr>
            <a:xfrm>
              <a:off x="1252541" y="1642529"/>
              <a:ext cx="681600" cy="681600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2921" tIns="52921" rIns="52921" bIns="52921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2798906" y="1656456"/>
              <a:ext cx="8149573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6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Automated bidding engine.</a:t>
              </a:r>
            </a:p>
          </p:txBody>
        </p:sp>
        <p:sp>
          <p:nvSpPr>
            <p:cNvPr id="45" name="Freeform 45"/>
            <p:cNvSpPr/>
            <p:nvPr/>
          </p:nvSpPr>
          <p:spPr>
            <a:xfrm>
              <a:off x="1135228" y="3184824"/>
              <a:ext cx="916227" cy="916227"/>
            </a:xfrm>
            <a:custGeom>
              <a:avLst/>
              <a:gdLst/>
              <a:ahLst/>
              <a:cxnLst/>
              <a:rect l="l" t="t" r="r" b="b"/>
              <a:pathLst>
                <a:path w="916227" h="916227">
                  <a:moveTo>
                    <a:pt x="0" y="0"/>
                  </a:moveTo>
                  <a:lnTo>
                    <a:pt x="916226" y="0"/>
                  </a:lnTo>
                  <a:lnTo>
                    <a:pt x="916226" y="916227"/>
                  </a:lnTo>
                  <a:lnTo>
                    <a:pt x="0" y="916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alphaModFix amt="60000"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6" name="Group 46"/>
            <p:cNvGrpSpPr/>
            <p:nvPr/>
          </p:nvGrpSpPr>
          <p:grpSpPr>
            <a:xfrm>
              <a:off x="1252541" y="3259965"/>
              <a:ext cx="681600" cy="681600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AEC0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2921" tIns="52921" rIns="52921" bIns="52921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2798906" y="3273893"/>
              <a:ext cx="6366531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6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AI-powered "Intelligent Consultant".</a:t>
              </a:r>
            </a:p>
          </p:txBody>
        </p:sp>
        <p:sp>
          <p:nvSpPr>
            <p:cNvPr id="50" name="AutoShape 50"/>
            <p:cNvSpPr/>
            <p:nvPr/>
          </p:nvSpPr>
          <p:spPr>
            <a:xfrm flipH="1" flipV="1">
              <a:off x="1585060" y="1209579"/>
              <a:ext cx="8281" cy="326006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85725"/>
              <a:ext cx="10006260" cy="956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 b="1">
                  <a:solidFill>
                    <a:srgbClr val="1D1A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Out-of-Scope (Semester 4)</a:t>
              </a:r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549400" y="1159817"/>
            <a:ext cx="8035862" cy="107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  <p:sp>
        <p:nvSpPr>
          <p:cNvPr id="53" name="Freeform 53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54" name="Group 54"/>
          <p:cNvGrpSpPr/>
          <p:nvPr/>
        </p:nvGrpSpPr>
        <p:grpSpPr>
          <a:xfrm>
            <a:off x="15329453" y="2571750"/>
            <a:ext cx="11379156" cy="5123091"/>
            <a:chOff x="0" y="0"/>
            <a:chExt cx="899019" cy="40475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99019" cy="404754"/>
            </a:xfrm>
            <a:custGeom>
              <a:avLst/>
              <a:gdLst/>
              <a:ahLst/>
              <a:cxnLst/>
              <a:rect l="l" t="t" r="r" b="b"/>
              <a:pathLst>
                <a:path w="899019" h="404754">
                  <a:moveTo>
                    <a:pt x="203200" y="0"/>
                  </a:moveTo>
                  <a:lnTo>
                    <a:pt x="899019" y="0"/>
                  </a:lnTo>
                  <a:lnTo>
                    <a:pt x="695819" y="404754"/>
                  </a:lnTo>
                  <a:lnTo>
                    <a:pt x="0" y="40475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101600" y="-57150"/>
              <a:ext cx="695819" cy="46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228004" y="7608516"/>
            <a:ext cx="11379156" cy="3643942"/>
            <a:chOff x="0" y="0"/>
            <a:chExt cx="899019" cy="28789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99019" cy="287892"/>
            </a:xfrm>
            <a:custGeom>
              <a:avLst/>
              <a:gdLst/>
              <a:ahLst/>
              <a:cxnLst/>
              <a:rect l="l" t="t" r="r" b="b"/>
              <a:pathLst>
                <a:path w="899019" h="287892">
                  <a:moveTo>
                    <a:pt x="203200" y="0"/>
                  </a:moveTo>
                  <a:lnTo>
                    <a:pt x="899019" y="0"/>
                  </a:lnTo>
                  <a:lnTo>
                    <a:pt x="695819" y="287892"/>
                  </a:lnTo>
                  <a:lnTo>
                    <a:pt x="0" y="2878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101600" y="-57150"/>
              <a:ext cx="695819" cy="34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 rot="-5400000">
            <a:off x="17033693" y="5116244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/>
          <p:cNvSpPr/>
          <p:nvPr/>
        </p:nvSpPr>
        <p:spPr>
          <a:xfrm>
            <a:off x="262128" y="896170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0541000" y="-393623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1533067" y="10116443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t="-483256"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9585262" y="9827062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68" name="Group 45">
            <a:extLst>
              <a:ext uri="{FF2B5EF4-FFF2-40B4-BE49-F238E27FC236}">
                <a16:creationId xmlns:a16="http://schemas.microsoft.com/office/drawing/2014/main" id="{30C776F6-9423-BAAF-B196-6591103DB14D}"/>
              </a:ext>
            </a:extLst>
          </p:cNvPr>
          <p:cNvGrpSpPr/>
          <p:nvPr/>
        </p:nvGrpSpPr>
        <p:grpSpPr>
          <a:xfrm>
            <a:off x="1663159" y="6391252"/>
            <a:ext cx="3631814" cy="2497849"/>
            <a:chOff x="0" y="-435493"/>
            <a:chExt cx="5774414" cy="2721493"/>
          </a:xfrm>
        </p:grpSpPr>
        <p:grpSp>
          <p:nvGrpSpPr>
            <p:cNvPr id="69" name="Group 46">
              <a:extLst>
                <a:ext uri="{FF2B5EF4-FFF2-40B4-BE49-F238E27FC236}">
                  <a16:creationId xmlns:a16="http://schemas.microsoft.com/office/drawing/2014/main" id="{12A1830A-6491-5BB1-1D2D-A71A7629CCE1}"/>
                </a:ext>
              </a:extLst>
            </p:cNvPr>
            <p:cNvGrpSpPr/>
            <p:nvPr/>
          </p:nvGrpSpPr>
          <p:grpSpPr>
            <a:xfrm>
              <a:off x="0" y="-435493"/>
              <a:ext cx="5774414" cy="2721493"/>
              <a:chOff x="0" y="-57150"/>
              <a:chExt cx="757779" cy="357143"/>
            </a:xfrm>
          </p:grpSpPr>
          <p:sp>
            <p:nvSpPr>
              <p:cNvPr id="71" name="Freeform 47">
                <a:extLst>
                  <a:ext uri="{FF2B5EF4-FFF2-40B4-BE49-F238E27FC236}">
                    <a16:creationId xmlns:a16="http://schemas.microsoft.com/office/drawing/2014/main" id="{5777350E-E198-48E0-206F-1698BB15201E}"/>
                  </a:ext>
                </a:extLst>
              </p:cNvPr>
              <p:cNvSpPr/>
              <p:nvPr/>
            </p:nvSpPr>
            <p:spPr>
              <a:xfrm>
                <a:off x="0" y="63748"/>
                <a:ext cx="757779" cy="221343"/>
              </a:xfrm>
              <a:custGeom>
                <a:avLst/>
                <a:gdLst/>
                <a:ahLst/>
                <a:cxnLst/>
                <a:rect l="l" t="t" r="r" b="b"/>
                <a:pathLst>
                  <a:path w="757779" h="299993">
                    <a:moveTo>
                      <a:pt x="58657" y="0"/>
                    </a:moveTo>
                    <a:lnTo>
                      <a:pt x="699122" y="0"/>
                    </a:lnTo>
                    <a:cubicBezTo>
                      <a:pt x="731517" y="0"/>
                      <a:pt x="757779" y="26262"/>
                      <a:pt x="757779" y="58657"/>
                    </a:cubicBezTo>
                    <a:lnTo>
                      <a:pt x="757779" y="241336"/>
                    </a:lnTo>
                    <a:cubicBezTo>
                      <a:pt x="757779" y="256893"/>
                      <a:pt x="751599" y="271812"/>
                      <a:pt x="740598" y="282812"/>
                    </a:cubicBezTo>
                    <a:cubicBezTo>
                      <a:pt x="729598" y="293813"/>
                      <a:pt x="714679" y="299993"/>
                      <a:pt x="699122" y="299993"/>
                    </a:cubicBezTo>
                    <a:lnTo>
                      <a:pt x="58657" y="299993"/>
                    </a:lnTo>
                    <a:cubicBezTo>
                      <a:pt x="26262" y="299993"/>
                      <a:pt x="0" y="273731"/>
                      <a:pt x="0" y="241336"/>
                    </a:cubicBezTo>
                    <a:lnTo>
                      <a:pt x="0" y="58657"/>
                    </a:lnTo>
                    <a:cubicBezTo>
                      <a:pt x="0" y="43100"/>
                      <a:pt x="6180" y="28180"/>
                      <a:pt x="17180" y="17180"/>
                    </a:cubicBezTo>
                    <a:cubicBezTo>
                      <a:pt x="28180" y="6180"/>
                      <a:pt x="43100" y="0"/>
                      <a:pt x="58657" y="0"/>
                    </a:cubicBezTo>
                    <a:close/>
                  </a:path>
                </a:pathLst>
              </a:custGeom>
              <a:solidFill>
                <a:srgbClr val="FFFFFF">
                  <a:alpha val="46667"/>
                </a:srgbClr>
              </a:solidFill>
              <a:ln w="38100" cap="rnd">
                <a:solidFill>
                  <a:srgbClr val="000000">
                    <a:alpha val="46667"/>
                  </a:srgbClr>
                </a:solidFill>
                <a:prstDash val="solid"/>
                <a:round/>
              </a:ln>
            </p:spPr>
          </p:sp>
          <p:sp>
            <p:nvSpPr>
              <p:cNvPr id="72" name="TextBox 48">
                <a:extLst>
                  <a:ext uri="{FF2B5EF4-FFF2-40B4-BE49-F238E27FC236}">
                    <a16:creationId xmlns:a16="http://schemas.microsoft.com/office/drawing/2014/main" id="{E8F4000A-BAA7-9545-22FF-6FEFC0746E8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57779" cy="3571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539749" lvl="1" indent="-269875" algn="ctr">
                  <a:lnSpc>
                    <a:spcPts val="3499"/>
                  </a:lnSpc>
                  <a:buAutoNum type="arabicPeriod"/>
                </a:pPr>
                <a:endParaRPr/>
              </a:p>
            </p:txBody>
          </p:sp>
        </p:grpSp>
        <p:sp>
          <p:nvSpPr>
            <p:cNvPr id="70" name="TextBox 49">
              <a:extLst>
                <a:ext uri="{FF2B5EF4-FFF2-40B4-BE49-F238E27FC236}">
                  <a16:creationId xmlns:a16="http://schemas.microsoft.com/office/drawing/2014/main" id="{4C546BB0-B857-687A-D9B7-A5CCAE8D7B20}"/>
                </a:ext>
              </a:extLst>
            </p:cNvPr>
            <p:cNvSpPr txBox="1"/>
            <p:nvPr/>
          </p:nvSpPr>
          <p:spPr>
            <a:xfrm>
              <a:off x="326466" y="622080"/>
              <a:ext cx="4940651" cy="956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0"/>
                </a:lnSpc>
              </a:pPr>
              <a:r>
                <a:rPr lang="en-US" sz="4300" i="1" dirty="0">
                  <a:solidFill>
                    <a:srgbClr val="1D1A1B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The MVP Goal</a:t>
              </a:r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94B85F68-4AF7-EEA0-B0D2-F2AE8ECE2F5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-150" t="23540" r="466" b="23935"/>
          <a:stretch>
            <a:fillRect/>
          </a:stretch>
        </p:blipFill>
        <p:spPr>
          <a:xfrm>
            <a:off x="8517077" y="6621535"/>
            <a:ext cx="6399565" cy="33720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6B8C390B-85DE-EDEF-AD2C-20DD51C4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90D3D6-CE75-EA1C-5022-29A21C07128A}"/>
              </a:ext>
            </a:extLst>
          </p:cNvPr>
          <p:cNvSpPr txBox="1"/>
          <p:nvPr/>
        </p:nvSpPr>
        <p:spPr>
          <a:xfrm>
            <a:off x="16320888" y="8585029"/>
            <a:ext cx="982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-1145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5400000">
            <a:off x="2617387" y="2985084"/>
            <a:ext cx="2589327" cy="2810667"/>
          </a:xfrm>
          <a:custGeom>
            <a:avLst/>
            <a:gdLst/>
            <a:ahLst/>
            <a:cxnLst/>
            <a:rect l="l" t="t" r="r" b="b"/>
            <a:pathLst>
              <a:path w="2589327" h="2810667">
                <a:moveTo>
                  <a:pt x="0" y="0"/>
                </a:moveTo>
                <a:lnTo>
                  <a:pt x="2589327" y="0"/>
                </a:lnTo>
                <a:lnTo>
                  <a:pt x="2589327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7849336" y="2985084"/>
            <a:ext cx="2589327" cy="2810667"/>
          </a:xfrm>
          <a:custGeom>
            <a:avLst/>
            <a:gdLst/>
            <a:ahLst/>
            <a:cxnLst/>
            <a:rect l="l" t="t" r="r" b="b"/>
            <a:pathLst>
              <a:path w="2589327" h="2810667">
                <a:moveTo>
                  <a:pt x="0" y="0"/>
                </a:moveTo>
                <a:lnTo>
                  <a:pt x="2589328" y="0"/>
                </a:lnTo>
                <a:lnTo>
                  <a:pt x="2589328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826561" y="3429000"/>
            <a:ext cx="2170979" cy="186568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58510" y="3429000"/>
            <a:ext cx="2170979" cy="1865685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3081286" y="2985084"/>
            <a:ext cx="2589327" cy="2810667"/>
          </a:xfrm>
          <a:custGeom>
            <a:avLst/>
            <a:gdLst/>
            <a:ahLst/>
            <a:cxnLst/>
            <a:rect l="l" t="t" r="r" b="b"/>
            <a:pathLst>
              <a:path w="2589327" h="2810667">
                <a:moveTo>
                  <a:pt x="0" y="0"/>
                </a:moveTo>
                <a:lnTo>
                  <a:pt x="2589327" y="0"/>
                </a:lnTo>
                <a:lnTo>
                  <a:pt x="2589327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290460" y="3429000"/>
            <a:ext cx="2170979" cy="1865685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6506386" y="3429000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1781614" y="3429000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8" name="Group 18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-673113" y="9251081"/>
            <a:ext cx="5321313" cy="2446670"/>
            <a:chOff x="0" y="0"/>
            <a:chExt cx="1223810" cy="56269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23810" cy="562692"/>
            </a:xfrm>
            <a:custGeom>
              <a:avLst/>
              <a:gdLst/>
              <a:ahLst/>
              <a:cxnLst/>
              <a:rect l="l" t="t" r="r" b="b"/>
              <a:pathLst>
                <a:path w="1223810" h="562692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450358" y="9762097"/>
            <a:ext cx="14808942" cy="1198000"/>
            <a:chOff x="0" y="0"/>
            <a:chExt cx="7899698" cy="6390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899698" cy="639062"/>
            </a:xfrm>
            <a:custGeom>
              <a:avLst/>
              <a:gdLst/>
              <a:ahLst/>
              <a:cxnLst/>
              <a:rect l="l" t="t" r="r" b="b"/>
              <a:pathLst>
                <a:path w="7899698" h="639062">
                  <a:moveTo>
                    <a:pt x="7899698" y="319531"/>
                  </a:moveTo>
                  <a:lnTo>
                    <a:pt x="769649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7696498" y="0"/>
                  </a:lnTo>
                  <a:lnTo>
                    <a:pt x="7899698" y="319531"/>
                  </a:lnTo>
                  <a:close/>
                </a:path>
              </a:pathLst>
            </a:custGeom>
            <a:solidFill>
              <a:srgbClr val="364E91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14300" y="-57150"/>
              <a:ext cx="767109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5400000">
            <a:off x="-1086039" y="3863443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3484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7043400" y="-184885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3"/>
                </a:lnTo>
                <a:lnTo>
                  <a:pt x="0" y="397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2952724" y="10076674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2"/>
                </a:lnTo>
                <a:lnTo>
                  <a:pt x="0" y="397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7808289" y="6000750"/>
            <a:ext cx="991473" cy="677919"/>
          </a:xfrm>
          <a:custGeom>
            <a:avLst/>
            <a:gdLst/>
            <a:ahLst/>
            <a:cxnLst/>
            <a:rect l="l" t="t" r="r" b="b"/>
            <a:pathLst>
              <a:path w="991473" h="677919">
                <a:moveTo>
                  <a:pt x="0" y="0"/>
                </a:moveTo>
                <a:lnTo>
                  <a:pt x="991473" y="0"/>
                </a:lnTo>
                <a:lnTo>
                  <a:pt x="991473" y="677919"/>
                </a:lnTo>
                <a:lnTo>
                  <a:pt x="0" y="6779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-1854200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399076" y="9978798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3395987" y="3892225"/>
            <a:ext cx="1032126" cy="939235"/>
          </a:xfrm>
          <a:custGeom>
            <a:avLst/>
            <a:gdLst/>
            <a:ahLst/>
            <a:cxnLst/>
            <a:rect l="l" t="t" r="r" b="b"/>
            <a:pathLst>
              <a:path w="1032126" h="939235">
                <a:moveTo>
                  <a:pt x="0" y="0"/>
                </a:moveTo>
                <a:lnTo>
                  <a:pt x="1032127" y="0"/>
                </a:lnTo>
                <a:lnTo>
                  <a:pt x="1032127" y="939235"/>
                </a:lnTo>
                <a:lnTo>
                  <a:pt x="0" y="9392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677318" y="3892225"/>
            <a:ext cx="933365" cy="939235"/>
          </a:xfrm>
          <a:custGeom>
            <a:avLst/>
            <a:gdLst/>
            <a:ahLst/>
            <a:cxnLst/>
            <a:rect l="l" t="t" r="r" b="b"/>
            <a:pathLst>
              <a:path w="933365" h="939235">
                <a:moveTo>
                  <a:pt x="0" y="0"/>
                </a:moveTo>
                <a:lnTo>
                  <a:pt x="933364" y="0"/>
                </a:lnTo>
                <a:lnTo>
                  <a:pt x="933364" y="939235"/>
                </a:lnTo>
                <a:lnTo>
                  <a:pt x="0" y="939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797134" y="3712676"/>
            <a:ext cx="1157632" cy="1204299"/>
          </a:xfrm>
          <a:custGeom>
            <a:avLst/>
            <a:gdLst/>
            <a:ahLst/>
            <a:cxnLst/>
            <a:rect l="l" t="t" r="r" b="b"/>
            <a:pathLst>
              <a:path w="1157632" h="1204299">
                <a:moveTo>
                  <a:pt x="0" y="0"/>
                </a:moveTo>
                <a:lnTo>
                  <a:pt x="1157632" y="0"/>
                </a:lnTo>
                <a:lnTo>
                  <a:pt x="1157632" y="1204298"/>
                </a:lnTo>
                <a:lnTo>
                  <a:pt x="0" y="12042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1244599" y="5622169"/>
            <a:ext cx="4646336" cy="2120195"/>
            <a:chOff x="-1682823" y="-133072"/>
            <a:chExt cx="6195115" cy="2826927"/>
          </a:xfrm>
        </p:grpSpPr>
        <p:sp>
          <p:nvSpPr>
            <p:cNvPr id="43" name="TextBox 43"/>
            <p:cNvSpPr txBox="1"/>
            <p:nvPr/>
          </p:nvSpPr>
          <p:spPr>
            <a:xfrm>
              <a:off x="-1257474" y="819923"/>
              <a:ext cx="5769766" cy="18739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One account, two roles</a:t>
              </a:r>
            </a:p>
            <a:p>
              <a:pPr algn="l">
                <a:lnSpc>
                  <a:spcPts val="2800"/>
                </a:lnSpc>
              </a:pPr>
              <a:endPara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Buyer &amp; Seller toggle.</a:t>
              </a:r>
            </a:p>
            <a:p>
              <a:pPr algn="l">
                <a:lnSpc>
                  <a:spcPts val="2800"/>
                </a:lnSpc>
              </a:pPr>
              <a:endPara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-1682823" y="-133072"/>
              <a:ext cx="6195114" cy="5984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Dual-Role Freedom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597376" y="5679111"/>
            <a:ext cx="5100920" cy="1735022"/>
            <a:chOff x="-754499" y="-57149"/>
            <a:chExt cx="6801227" cy="2313363"/>
          </a:xfrm>
        </p:grpSpPr>
        <p:sp>
          <p:nvSpPr>
            <p:cNvPr id="46" name="TextBox 46"/>
            <p:cNvSpPr txBox="1"/>
            <p:nvPr/>
          </p:nvSpPr>
          <p:spPr>
            <a:xfrm>
              <a:off x="0" y="819923"/>
              <a:ext cx="5281999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Post needs, get bids.</a:t>
              </a:r>
            </a:p>
            <a:p>
              <a:pPr algn="l">
                <a:lnSpc>
                  <a:spcPts val="2800"/>
                </a:lnSpc>
              </a:pPr>
              <a:endPara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Competitive pricing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-754499" y="-57149"/>
              <a:ext cx="6801227" cy="5984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Reverse-Auction Power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244599" y="1161733"/>
            <a:ext cx="13561293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FUNCTIONAL REQUIREMENTS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2395200" y="5679111"/>
            <a:ext cx="4413558" cy="2059481"/>
            <a:chOff x="0" y="-57149"/>
            <a:chExt cx="5884744" cy="2745975"/>
          </a:xfrm>
        </p:grpSpPr>
        <p:sp>
          <p:nvSpPr>
            <p:cNvPr id="50" name="TextBox 50"/>
            <p:cNvSpPr txBox="1"/>
            <p:nvPr/>
          </p:nvSpPr>
          <p:spPr>
            <a:xfrm>
              <a:off x="0" y="819923"/>
              <a:ext cx="5281999" cy="1868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Guided chat bot.</a:t>
              </a:r>
            </a:p>
            <a:p>
              <a:pPr algn="ctr">
                <a:lnSpc>
                  <a:spcPts val="2800"/>
                </a:lnSpc>
              </a:pPr>
              <a:endPara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1802" lvl="1" indent="-215901" algn="just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Instant bid updates</a:t>
              </a:r>
              <a:r>
                <a:rPr lang="en-US" sz="20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ctr">
                <a:lnSpc>
                  <a:spcPts val="2800"/>
                </a:lnSpc>
              </a:pPr>
              <a:endPara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2488" y="-57149"/>
              <a:ext cx="5882256" cy="5984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Real-Time Negotiation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C6D1154-79D9-7FEE-CA46-A6BD394308AB}"/>
              </a:ext>
            </a:extLst>
          </p:cNvPr>
          <p:cNvSpPr txBox="1"/>
          <p:nvPr/>
        </p:nvSpPr>
        <p:spPr>
          <a:xfrm>
            <a:off x="16356699" y="8718888"/>
            <a:ext cx="1262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2617387" y="2985084"/>
            <a:ext cx="2589327" cy="2810667"/>
          </a:xfrm>
          <a:custGeom>
            <a:avLst/>
            <a:gdLst/>
            <a:ahLst/>
            <a:cxnLst/>
            <a:rect l="l" t="t" r="r" b="b"/>
            <a:pathLst>
              <a:path w="2589327" h="2810667">
                <a:moveTo>
                  <a:pt x="0" y="0"/>
                </a:moveTo>
                <a:lnTo>
                  <a:pt x="2589327" y="0"/>
                </a:lnTo>
                <a:lnTo>
                  <a:pt x="2589327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7849336" y="2985084"/>
            <a:ext cx="2589327" cy="2810667"/>
          </a:xfrm>
          <a:custGeom>
            <a:avLst/>
            <a:gdLst/>
            <a:ahLst/>
            <a:cxnLst/>
            <a:rect l="l" t="t" r="r" b="b"/>
            <a:pathLst>
              <a:path w="2589327" h="2810667">
                <a:moveTo>
                  <a:pt x="0" y="0"/>
                </a:moveTo>
                <a:lnTo>
                  <a:pt x="2589328" y="0"/>
                </a:lnTo>
                <a:lnTo>
                  <a:pt x="2589328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826561" y="3429000"/>
            <a:ext cx="2170979" cy="186568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58510" y="3429000"/>
            <a:ext cx="2170979" cy="1865685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3081286" y="2985084"/>
            <a:ext cx="2589327" cy="2810667"/>
          </a:xfrm>
          <a:custGeom>
            <a:avLst/>
            <a:gdLst/>
            <a:ahLst/>
            <a:cxnLst/>
            <a:rect l="l" t="t" r="r" b="b"/>
            <a:pathLst>
              <a:path w="2589327" h="2810667">
                <a:moveTo>
                  <a:pt x="0" y="0"/>
                </a:moveTo>
                <a:lnTo>
                  <a:pt x="2589327" y="0"/>
                </a:lnTo>
                <a:lnTo>
                  <a:pt x="2589327" y="2810667"/>
                </a:lnTo>
                <a:lnTo>
                  <a:pt x="0" y="2810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290460" y="3429000"/>
            <a:ext cx="2170979" cy="1865685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6506386" y="3429000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1781614" y="3429000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8" name="Group 18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-673113" y="9251081"/>
            <a:ext cx="5321313" cy="2446670"/>
            <a:chOff x="0" y="0"/>
            <a:chExt cx="1223810" cy="56269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23810" cy="562692"/>
            </a:xfrm>
            <a:custGeom>
              <a:avLst/>
              <a:gdLst/>
              <a:ahLst/>
              <a:cxnLst/>
              <a:rect l="l" t="t" r="r" b="b"/>
              <a:pathLst>
                <a:path w="1223810" h="562692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450358" y="9762097"/>
            <a:ext cx="14808942" cy="1198000"/>
            <a:chOff x="0" y="0"/>
            <a:chExt cx="7899698" cy="6390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899698" cy="639062"/>
            </a:xfrm>
            <a:custGeom>
              <a:avLst/>
              <a:gdLst/>
              <a:ahLst/>
              <a:cxnLst/>
              <a:rect l="l" t="t" r="r" b="b"/>
              <a:pathLst>
                <a:path w="7899698" h="639062">
                  <a:moveTo>
                    <a:pt x="7899698" y="319531"/>
                  </a:moveTo>
                  <a:lnTo>
                    <a:pt x="769649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7696498" y="0"/>
                  </a:lnTo>
                  <a:lnTo>
                    <a:pt x="7899698" y="319531"/>
                  </a:lnTo>
                  <a:close/>
                </a:path>
              </a:pathLst>
            </a:custGeom>
            <a:solidFill>
              <a:srgbClr val="364E91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114300" y="-57150"/>
              <a:ext cx="767109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5400000">
            <a:off x="-1086039" y="3863443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3484"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7043400" y="-184885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3"/>
                </a:lnTo>
                <a:lnTo>
                  <a:pt x="0" y="397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2952724" y="10076674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2"/>
                </a:lnTo>
                <a:lnTo>
                  <a:pt x="0" y="3977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7808289" y="6000750"/>
            <a:ext cx="991473" cy="677919"/>
          </a:xfrm>
          <a:custGeom>
            <a:avLst/>
            <a:gdLst/>
            <a:ahLst/>
            <a:cxnLst/>
            <a:rect l="l" t="t" r="r" b="b"/>
            <a:pathLst>
              <a:path w="991473" h="677919">
                <a:moveTo>
                  <a:pt x="0" y="0"/>
                </a:moveTo>
                <a:lnTo>
                  <a:pt x="991473" y="0"/>
                </a:lnTo>
                <a:lnTo>
                  <a:pt x="991473" y="677919"/>
                </a:lnTo>
                <a:lnTo>
                  <a:pt x="0" y="67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-1854200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1399076" y="9978798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3438732" y="3768534"/>
            <a:ext cx="946637" cy="1157966"/>
          </a:xfrm>
          <a:custGeom>
            <a:avLst/>
            <a:gdLst/>
            <a:ahLst/>
            <a:cxnLst/>
            <a:rect l="l" t="t" r="r" b="b"/>
            <a:pathLst>
              <a:path w="946637" h="1157966">
                <a:moveTo>
                  <a:pt x="0" y="0"/>
                </a:moveTo>
                <a:lnTo>
                  <a:pt x="946637" y="0"/>
                </a:lnTo>
                <a:lnTo>
                  <a:pt x="946637" y="1157965"/>
                </a:lnTo>
                <a:lnTo>
                  <a:pt x="0" y="1157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553247" y="3783148"/>
            <a:ext cx="1181505" cy="1063355"/>
          </a:xfrm>
          <a:custGeom>
            <a:avLst/>
            <a:gdLst/>
            <a:ahLst/>
            <a:cxnLst/>
            <a:rect l="l" t="t" r="r" b="b"/>
            <a:pathLst>
              <a:path w="1181505" h="1063355">
                <a:moveTo>
                  <a:pt x="0" y="0"/>
                </a:moveTo>
                <a:lnTo>
                  <a:pt x="1181506" y="0"/>
                </a:lnTo>
                <a:lnTo>
                  <a:pt x="1181506" y="1063354"/>
                </a:lnTo>
                <a:lnTo>
                  <a:pt x="0" y="10633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3769891" y="3812554"/>
            <a:ext cx="1212118" cy="1004543"/>
          </a:xfrm>
          <a:custGeom>
            <a:avLst/>
            <a:gdLst/>
            <a:ahLst/>
            <a:cxnLst/>
            <a:rect l="l" t="t" r="r" b="b"/>
            <a:pathLst>
              <a:path w="1212118" h="1004543">
                <a:moveTo>
                  <a:pt x="0" y="0"/>
                </a:moveTo>
                <a:lnTo>
                  <a:pt x="1212118" y="0"/>
                </a:lnTo>
                <a:lnTo>
                  <a:pt x="1212118" y="1004542"/>
                </a:lnTo>
                <a:lnTo>
                  <a:pt x="0" y="10045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93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2133604" y="5642218"/>
            <a:ext cx="3861014" cy="2422329"/>
            <a:chOff x="-422339" y="-57151"/>
            <a:chExt cx="5148018" cy="3229771"/>
          </a:xfrm>
        </p:grpSpPr>
        <p:sp>
          <p:nvSpPr>
            <p:cNvPr id="43" name="TextBox 43"/>
            <p:cNvSpPr txBox="1"/>
            <p:nvPr/>
          </p:nvSpPr>
          <p:spPr>
            <a:xfrm>
              <a:off x="-422339" y="819923"/>
              <a:ext cx="5148018" cy="23526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Protected by JWT</a:t>
              </a:r>
            </a:p>
            <a:p>
              <a:pPr algn="l">
                <a:lnSpc>
                  <a:spcPts val="2800"/>
                </a:lnSpc>
              </a:pPr>
              <a:endPara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Safe data storage</a:t>
              </a:r>
              <a:r>
                <a:rPr lang="en-US" sz="20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l">
                <a:lnSpc>
                  <a:spcPts val="2800"/>
                </a:lnSpc>
              </a:pPr>
              <a:endPara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2800"/>
                </a:lnSpc>
              </a:pPr>
              <a:endPara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900" y="-57151"/>
              <a:ext cx="4029149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Secure Access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068460" y="5619270"/>
            <a:ext cx="4427971" cy="2154749"/>
            <a:chOff x="-628518" y="-64576"/>
            <a:chExt cx="5903962" cy="1945045"/>
          </a:xfrm>
        </p:grpSpPr>
        <p:sp>
          <p:nvSpPr>
            <p:cNvPr id="46" name="TextBox 46"/>
            <p:cNvSpPr txBox="1"/>
            <p:nvPr/>
          </p:nvSpPr>
          <p:spPr>
            <a:xfrm>
              <a:off x="-628518" y="611801"/>
              <a:ext cx="5903962" cy="1268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Fast, real-time chat.</a:t>
              </a:r>
            </a:p>
            <a:p>
              <a:pPr algn="l">
                <a:lnSpc>
                  <a:spcPts val="2800"/>
                </a:lnSpc>
              </a:pPr>
              <a:endPara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Low-latency bidding</a:t>
              </a:r>
              <a:r>
                <a:rPr lang="en-US" sz="20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l">
                <a:lnSpc>
                  <a:spcPts val="2800"/>
                </a:lnSpc>
              </a:pPr>
              <a:endPara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-491020" y="-64576"/>
              <a:ext cx="5397276" cy="4125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High Performance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685807" y="1161733"/>
            <a:ext cx="15953166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NON-FUNCTIONAL REQUIREMENTS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2248693" y="5642218"/>
            <a:ext cx="4058102" cy="2422329"/>
            <a:chOff x="-755177" y="-57151"/>
            <a:chExt cx="5410802" cy="3229771"/>
          </a:xfrm>
        </p:grpSpPr>
        <p:sp>
          <p:nvSpPr>
            <p:cNvPr id="50" name="TextBox 50"/>
            <p:cNvSpPr txBox="1"/>
            <p:nvPr/>
          </p:nvSpPr>
          <p:spPr>
            <a:xfrm>
              <a:off x="-755177" y="819924"/>
              <a:ext cx="5410802" cy="23526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Easy mobile view.</a:t>
              </a:r>
            </a:p>
            <a:p>
              <a:pPr algn="l">
                <a:lnSpc>
                  <a:spcPts val="2800"/>
                </a:lnSpc>
              </a:pPr>
              <a:endParaRPr lang="en-US" sz="32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431802" lvl="1" indent="-215901" algn="l">
                <a:lnSpc>
                  <a:spcPts val="2800"/>
                </a:lnSpc>
                <a:buFont typeface="Arial"/>
                <a:buChar char="•"/>
              </a:pPr>
              <a:r>
                <a:rPr lang="en-US" sz="32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Simple dashboard</a:t>
              </a:r>
              <a:r>
                <a:rPr lang="en-US" sz="2000" dirty="0">
                  <a:solidFill>
                    <a:srgbClr val="1D1A1B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just">
                <a:lnSpc>
                  <a:spcPts val="2800"/>
                </a:lnSpc>
              </a:pPr>
              <a:endPara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ctr">
                <a:lnSpc>
                  <a:spcPts val="2800"/>
                </a:lnSpc>
              </a:pPr>
              <a:endParaRPr lang="en-US" sz="20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755" y="-57151"/>
              <a:ext cx="3721824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3200" b="1" dirty="0">
                  <a:solidFill>
                    <a:srgbClr val="1D1A1B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User Friendly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97E5CB9-5AE0-C5AE-3243-C70E903913A2}"/>
              </a:ext>
            </a:extLst>
          </p:cNvPr>
          <p:cNvSpPr txBox="1"/>
          <p:nvPr/>
        </p:nvSpPr>
        <p:spPr>
          <a:xfrm>
            <a:off x="16078200" y="8735636"/>
            <a:ext cx="106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960766" y="6923974"/>
            <a:ext cx="13089173" cy="5171733"/>
            <a:chOff x="0" y="0"/>
            <a:chExt cx="677619" cy="2677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7619" cy="267738"/>
            </a:xfrm>
            <a:custGeom>
              <a:avLst/>
              <a:gdLst/>
              <a:ahLst/>
              <a:cxnLst/>
              <a:rect l="l" t="t" r="r" b="b"/>
              <a:pathLst>
                <a:path w="677619" h="267738">
                  <a:moveTo>
                    <a:pt x="474419" y="0"/>
                  </a:moveTo>
                  <a:lnTo>
                    <a:pt x="0" y="0"/>
                  </a:lnTo>
                  <a:lnTo>
                    <a:pt x="203200" y="267738"/>
                  </a:lnTo>
                  <a:lnTo>
                    <a:pt x="677619" y="267738"/>
                  </a:lnTo>
                  <a:lnTo>
                    <a:pt x="474419" y="0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474419" cy="324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632675" y="-366804"/>
            <a:ext cx="12909709" cy="8439123"/>
            <a:chOff x="0" y="0"/>
            <a:chExt cx="473570" cy="288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3570" cy="288109"/>
            </a:xfrm>
            <a:custGeom>
              <a:avLst/>
              <a:gdLst/>
              <a:ahLst/>
              <a:cxnLst/>
              <a:rect l="l" t="t" r="r" b="b"/>
              <a:pathLst>
                <a:path w="473570" h="288109">
                  <a:moveTo>
                    <a:pt x="203200" y="0"/>
                  </a:moveTo>
                  <a:lnTo>
                    <a:pt x="473570" y="0"/>
                  </a:lnTo>
                  <a:lnTo>
                    <a:pt x="270370" y="288109"/>
                  </a:lnTo>
                  <a:lnTo>
                    <a:pt x="0" y="2881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57150"/>
              <a:ext cx="270370" cy="345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22" name="Freeform 2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484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83821" y="9889984"/>
            <a:ext cx="1321559" cy="523662"/>
          </a:xfrm>
          <a:custGeom>
            <a:avLst/>
            <a:gdLst/>
            <a:ahLst/>
            <a:cxnLst/>
            <a:rect l="l" t="t" r="r" b="b"/>
            <a:pathLst>
              <a:path w="1321559" h="523662">
                <a:moveTo>
                  <a:pt x="0" y="0"/>
                </a:moveTo>
                <a:lnTo>
                  <a:pt x="1321558" y="0"/>
                </a:lnTo>
                <a:lnTo>
                  <a:pt x="1321558" y="523662"/>
                </a:lnTo>
                <a:lnTo>
                  <a:pt x="0" y="5236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0273" r="-21421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394167" y="32099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1440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561128"/>
            </a:stretch>
          </a:blipFill>
        </p:spPr>
      </p:sp>
      <p:sp>
        <p:nvSpPr>
          <p:cNvPr id="27" name="Freeform 27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971923" y="995748"/>
            <a:ext cx="13625672" cy="10113127"/>
          </a:xfrm>
          <a:custGeom>
            <a:avLst/>
            <a:gdLst/>
            <a:ahLst/>
            <a:cxnLst/>
            <a:rect l="l" t="t" r="r" b="b"/>
            <a:pathLst>
              <a:path w="13011997" h="9807793">
                <a:moveTo>
                  <a:pt x="0" y="0"/>
                </a:moveTo>
                <a:lnTo>
                  <a:pt x="13011997" y="0"/>
                </a:lnTo>
                <a:lnTo>
                  <a:pt x="13011997" y="9807792"/>
                </a:lnTo>
                <a:lnTo>
                  <a:pt x="0" y="98077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5404045" y="427585"/>
            <a:ext cx="13075584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0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ARCHITECTURE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6FB38C0-9547-1463-CC81-AE22F5E0D4A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3594" b="2145"/>
          <a:stretch>
            <a:fillRect/>
          </a:stretch>
        </p:blipFill>
        <p:spPr>
          <a:xfrm>
            <a:off x="-2163229" y="2309743"/>
            <a:ext cx="6157275" cy="62498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90E20A-3358-67A7-20F2-BF7F7210E873}"/>
              </a:ext>
            </a:extLst>
          </p:cNvPr>
          <p:cNvSpPr txBox="1"/>
          <p:nvPr/>
        </p:nvSpPr>
        <p:spPr>
          <a:xfrm>
            <a:off x="15999182" y="8968369"/>
            <a:ext cx="1077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30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4" name="Group 4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solidFill>
                <a:srgbClr val="0C2A55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solidFill>
                <a:srgbClr val="0C2A55"/>
              </a:solidFill>
              <a:ln w="571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10" name="Group 10"/>
          <p:cNvGrpSpPr/>
          <p:nvPr/>
        </p:nvGrpSpPr>
        <p:grpSpPr>
          <a:xfrm>
            <a:off x="-673113" y="9251081"/>
            <a:ext cx="5321313" cy="2446670"/>
            <a:chOff x="0" y="0"/>
            <a:chExt cx="1223810" cy="562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3810" cy="562692"/>
            </a:xfrm>
            <a:custGeom>
              <a:avLst/>
              <a:gdLst/>
              <a:ahLst/>
              <a:cxnLst/>
              <a:rect l="l" t="t" r="r" b="b"/>
              <a:pathLst>
                <a:path w="1223810" h="562692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solidFill>
              <a:srgbClr val="0C2A5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465140" y="9875887"/>
            <a:ext cx="14808942" cy="1198000"/>
            <a:chOff x="0" y="0"/>
            <a:chExt cx="7899698" cy="6390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899698" cy="639062"/>
            </a:xfrm>
            <a:custGeom>
              <a:avLst/>
              <a:gdLst/>
              <a:ahLst/>
              <a:cxnLst/>
              <a:rect l="l" t="t" r="r" b="b"/>
              <a:pathLst>
                <a:path w="7899698" h="639062">
                  <a:moveTo>
                    <a:pt x="7899698" y="319531"/>
                  </a:moveTo>
                  <a:lnTo>
                    <a:pt x="769649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7696498" y="0"/>
                  </a:lnTo>
                  <a:lnTo>
                    <a:pt x="7899698" y="319531"/>
                  </a:lnTo>
                  <a:close/>
                </a:path>
              </a:pathLst>
            </a:custGeom>
            <a:solidFill>
              <a:srgbClr val="364E91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57150"/>
              <a:ext cx="767109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-1086039" y="3863443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3484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43400" y="-184885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3"/>
                </a:lnTo>
                <a:lnTo>
                  <a:pt x="0" y="3977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952724" y="10076674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2"/>
                </a:lnTo>
                <a:lnTo>
                  <a:pt x="0" y="3977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7808289" y="6000750"/>
            <a:ext cx="991473" cy="677919"/>
          </a:xfrm>
          <a:custGeom>
            <a:avLst/>
            <a:gdLst/>
            <a:ahLst/>
            <a:cxnLst/>
            <a:rect l="l" t="t" r="r" b="b"/>
            <a:pathLst>
              <a:path w="991473" h="677919">
                <a:moveTo>
                  <a:pt x="0" y="0"/>
                </a:moveTo>
                <a:lnTo>
                  <a:pt x="991473" y="0"/>
                </a:lnTo>
                <a:lnTo>
                  <a:pt x="991473" y="677919"/>
                </a:lnTo>
                <a:lnTo>
                  <a:pt x="0" y="677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1854200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399076" y="9978798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-682152" y="8924712"/>
            <a:ext cx="2673102" cy="1151961"/>
            <a:chOff x="0" y="0"/>
            <a:chExt cx="1482931" cy="6390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solidFill>
              <a:srgbClr val="0C2A55"/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236537" y="8166355"/>
            <a:ext cx="4760690" cy="217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37"/>
              </a:lnSpc>
            </a:pPr>
            <a:endParaRPr/>
          </a:p>
        </p:txBody>
      </p:sp>
      <p:grpSp>
        <p:nvGrpSpPr>
          <p:cNvPr id="26" name="Group 26"/>
          <p:cNvGrpSpPr/>
          <p:nvPr/>
        </p:nvGrpSpPr>
        <p:grpSpPr>
          <a:xfrm>
            <a:off x="335858" y="2968789"/>
            <a:ext cx="3156170" cy="5797481"/>
            <a:chOff x="0" y="0"/>
            <a:chExt cx="5678090" cy="7471615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5678090" cy="7471615"/>
              <a:chOff x="0" y="0"/>
              <a:chExt cx="1566577" cy="2061409"/>
            </a:xfrm>
          </p:grpSpPr>
          <p:sp>
            <p:nvSpPr>
              <p:cNvPr id="28" name="Freeform 2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1566578" cy="2061409"/>
              </a:xfrm>
              <a:custGeom>
                <a:avLst/>
                <a:gdLst/>
                <a:ahLst/>
                <a:cxnLst/>
                <a:rect l="l" t="t" r="r" b="b"/>
                <a:pathLst>
                  <a:path w="1566578" h="2061409">
                    <a:moveTo>
                      <a:pt x="32723" y="0"/>
                    </a:moveTo>
                    <a:lnTo>
                      <a:pt x="1533854" y="0"/>
                    </a:lnTo>
                    <a:cubicBezTo>
                      <a:pt x="1551927" y="0"/>
                      <a:pt x="1566578" y="14651"/>
                      <a:pt x="1566578" y="32723"/>
                    </a:cubicBezTo>
                    <a:lnTo>
                      <a:pt x="1566578" y="2028685"/>
                    </a:lnTo>
                    <a:cubicBezTo>
                      <a:pt x="1566578" y="2037364"/>
                      <a:pt x="1563130" y="2045687"/>
                      <a:pt x="1556993" y="2051824"/>
                    </a:cubicBezTo>
                    <a:cubicBezTo>
                      <a:pt x="1550856" y="2057961"/>
                      <a:pt x="1542533" y="2061409"/>
                      <a:pt x="1533854" y="2061409"/>
                    </a:cubicBezTo>
                    <a:lnTo>
                      <a:pt x="32723" y="2061409"/>
                    </a:lnTo>
                    <a:cubicBezTo>
                      <a:pt x="24045" y="2061409"/>
                      <a:pt x="15721" y="2057961"/>
                      <a:pt x="9584" y="2051824"/>
                    </a:cubicBezTo>
                    <a:cubicBezTo>
                      <a:pt x="3448" y="2045687"/>
                      <a:pt x="0" y="2037364"/>
                      <a:pt x="0" y="2028685"/>
                    </a:cubicBezTo>
                    <a:lnTo>
                      <a:pt x="0" y="32723"/>
                    </a:lnTo>
                    <a:cubicBezTo>
                      <a:pt x="0" y="14651"/>
                      <a:pt x="14651" y="0"/>
                      <a:pt x="32723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666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0"/>
                <a:ext cx="1566577" cy="2061409"/>
              </a:xfrm>
              <a:prstGeom prst="rect">
                <a:avLst/>
              </a:prstGeom>
            </p:spPr>
            <p:txBody>
              <a:bodyPr lIns="25741" tIns="25741" rIns="25741" bIns="25741" rtlCol="0" anchor="ctr"/>
              <a:lstStyle/>
              <a:p>
                <a:pPr marL="0" lvl="0" indent="0" algn="ctr">
                  <a:lnSpc>
                    <a:spcPts val="160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2955380"/>
              <a:ext cx="5625106" cy="451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9"/>
                </a:lnSpc>
              </a:pPr>
              <a:endParaRPr dirty="0"/>
            </a:p>
            <a:p>
              <a:pPr marL="0" lvl="0" indent="0" algn="l">
                <a:lnSpc>
                  <a:spcPts val="3429"/>
                </a:lnSpc>
              </a:pPr>
              <a:endParaRPr dirty="0"/>
            </a:p>
            <a:p>
              <a:pPr algn="ctr">
                <a:lnSpc>
                  <a:spcPts val="3429"/>
                </a:lnSpc>
              </a:pPr>
              <a:r>
                <a:rPr lang="en-US" sz="3429" i="1" spc="-102" dirty="0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React.js</a:t>
              </a:r>
            </a:p>
            <a:p>
              <a:pPr algn="l">
                <a:lnSpc>
                  <a:spcPts val="3429"/>
                </a:lnSpc>
              </a:pPr>
              <a:endParaRPr lang="en-US" sz="3429" i="1" spc="-102" dirty="0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endParaRPr>
            </a:p>
            <a:p>
              <a:pPr marL="697196" lvl="1" indent="-348598" algn="l">
                <a:lnSpc>
                  <a:spcPts val="3229"/>
                </a:lnSpc>
                <a:buFont typeface="Arial"/>
                <a:buChar char="•"/>
              </a:pPr>
              <a:r>
                <a:rPr lang="en-US" sz="3229" spc="-9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Dynamic user interface.</a:t>
              </a:r>
            </a:p>
            <a:p>
              <a:pPr algn="l">
                <a:lnSpc>
                  <a:spcPts val="3229"/>
                </a:lnSpc>
              </a:pPr>
              <a:endParaRPr lang="en-US" sz="3229" spc="-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lvl="0" indent="0" algn="l">
                <a:lnSpc>
                  <a:spcPts val="3229"/>
                </a:lnSpc>
              </a:pPr>
              <a:endParaRPr lang="en-US" sz="3229" spc="-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59525" y="8137124"/>
            <a:ext cx="4586061" cy="217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37"/>
              </a:lnSpc>
            </a:pPr>
            <a:endParaRPr/>
          </a:p>
        </p:txBody>
      </p:sp>
      <p:grpSp>
        <p:nvGrpSpPr>
          <p:cNvPr id="32" name="Group 32"/>
          <p:cNvGrpSpPr/>
          <p:nvPr/>
        </p:nvGrpSpPr>
        <p:grpSpPr>
          <a:xfrm>
            <a:off x="3909573" y="3446538"/>
            <a:ext cx="3287038" cy="5817116"/>
            <a:chOff x="0" y="0"/>
            <a:chExt cx="5678330" cy="7739541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5678090" cy="7471615"/>
              <a:chOff x="0" y="0"/>
              <a:chExt cx="1566577" cy="2061409"/>
            </a:xfrm>
          </p:grpSpPr>
          <p:sp>
            <p:nvSpPr>
              <p:cNvPr id="34" name="Freeform 3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1566578" cy="2061409"/>
              </a:xfrm>
              <a:custGeom>
                <a:avLst/>
                <a:gdLst/>
                <a:ahLst/>
                <a:cxnLst/>
                <a:rect l="l" t="t" r="r" b="b"/>
                <a:pathLst>
                  <a:path w="1566578" h="2061409">
                    <a:moveTo>
                      <a:pt x="32723" y="0"/>
                    </a:moveTo>
                    <a:lnTo>
                      <a:pt x="1533854" y="0"/>
                    </a:lnTo>
                    <a:cubicBezTo>
                      <a:pt x="1551927" y="0"/>
                      <a:pt x="1566578" y="14651"/>
                      <a:pt x="1566578" y="32723"/>
                    </a:cubicBezTo>
                    <a:lnTo>
                      <a:pt x="1566578" y="2028685"/>
                    </a:lnTo>
                    <a:cubicBezTo>
                      <a:pt x="1566578" y="2037364"/>
                      <a:pt x="1563130" y="2045687"/>
                      <a:pt x="1556993" y="2051824"/>
                    </a:cubicBezTo>
                    <a:cubicBezTo>
                      <a:pt x="1550856" y="2057961"/>
                      <a:pt x="1542533" y="2061409"/>
                      <a:pt x="1533854" y="2061409"/>
                    </a:cubicBezTo>
                    <a:lnTo>
                      <a:pt x="32723" y="2061409"/>
                    </a:lnTo>
                    <a:cubicBezTo>
                      <a:pt x="24045" y="2061409"/>
                      <a:pt x="15721" y="2057961"/>
                      <a:pt x="9584" y="2051824"/>
                    </a:cubicBezTo>
                    <a:cubicBezTo>
                      <a:pt x="3448" y="2045687"/>
                      <a:pt x="0" y="2037364"/>
                      <a:pt x="0" y="2028685"/>
                    </a:cubicBezTo>
                    <a:lnTo>
                      <a:pt x="0" y="32723"/>
                    </a:lnTo>
                    <a:cubicBezTo>
                      <a:pt x="0" y="14651"/>
                      <a:pt x="14651" y="0"/>
                      <a:pt x="3272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666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0"/>
                <a:ext cx="1566577" cy="2061409"/>
              </a:xfrm>
              <a:prstGeom prst="rect">
                <a:avLst/>
              </a:prstGeom>
            </p:spPr>
            <p:txBody>
              <a:bodyPr lIns="25741" tIns="25741" rIns="25741" bIns="25741" rtlCol="0" anchor="ctr"/>
              <a:lstStyle/>
              <a:p>
                <a:pPr marL="0" lvl="0" indent="0" algn="ctr">
                  <a:lnSpc>
                    <a:spcPts val="160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240" y="3223468"/>
              <a:ext cx="5678090" cy="4516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5"/>
                </a:lnSpc>
              </a:pPr>
              <a:endParaRPr dirty="0"/>
            </a:p>
            <a:p>
              <a:pPr algn="ctr">
                <a:lnSpc>
                  <a:spcPts val="3415"/>
                </a:lnSpc>
              </a:pPr>
              <a:endParaRPr lang="en-US" sz="3415" i="1" spc="-102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endParaRPr>
            </a:p>
            <a:p>
              <a:pPr algn="ctr">
                <a:lnSpc>
                  <a:spcPts val="3415"/>
                </a:lnSpc>
              </a:pPr>
              <a:endParaRPr lang="en-US" sz="3415" i="1" u="none" strike="noStrike" spc="-102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endParaRPr>
            </a:p>
            <a:p>
              <a:pPr marL="694300" lvl="1" indent="-347150" algn="l">
                <a:lnSpc>
                  <a:spcPts val="321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215" u="none" strike="noStrike" spc="-96" dirty="0">
                  <a:solidFill>
                    <a:schemeClr val="bg1"/>
                  </a:solidFill>
                  <a:latin typeface="DM Sans"/>
                  <a:ea typeface="DM Sans"/>
                  <a:cs typeface="DM Sans"/>
                  <a:sym typeface="DM Sans"/>
                </a:rPr>
                <a:t>Handles bidding logic and alerts.</a:t>
              </a:r>
            </a:p>
            <a:p>
              <a:pPr algn="l">
                <a:lnSpc>
                  <a:spcPts val="3215"/>
                </a:lnSpc>
                <a:spcBef>
                  <a:spcPct val="0"/>
                </a:spcBef>
              </a:pPr>
              <a:endParaRPr lang="en-US" sz="3215" u="none" strike="noStrike" spc="-9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lvl="0" indent="0" algn="l">
                <a:lnSpc>
                  <a:spcPts val="3415"/>
                </a:lnSpc>
                <a:spcBef>
                  <a:spcPct val="0"/>
                </a:spcBef>
              </a:pPr>
              <a:endParaRPr lang="en-US" sz="3215" u="none" strike="noStrike" spc="-9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559002" y="3021292"/>
            <a:ext cx="3089994" cy="6339371"/>
            <a:chOff x="0" y="0"/>
            <a:chExt cx="1566577" cy="2061409"/>
          </a:xfrm>
          <a:solidFill>
            <a:schemeClr val="accent1"/>
          </a:solidFill>
        </p:grpSpPr>
        <p:sp>
          <p:nvSpPr>
            <p:cNvPr id="39" name="Freeform 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566578" cy="2061409"/>
            </a:xfrm>
            <a:custGeom>
              <a:avLst/>
              <a:gdLst/>
              <a:ahLst/>
              <a:cxnLst/>
              <a:rect l="l" t="t" r="r" b="b"/>
              <a:pathLst>
                <a:path w="1566578" h="2061409">
                  <a:moveTo>
                    <a:pt x="32723" y="0"/>
                  </a:moveTo>
                  <a:lnTo>
                    <a:pt x="1533854" y="0"/>
                  </a:lnTo>
                  <a:cubicBezTo>
                    <a:pt x="1551927" y="0"/>
                    <a:pt x="1566578" y="14651"/>
                    <a:pt x="1566578" y="32723"/>
                  </a:cubicBezTo>
                  <a:lnTo>
                    <a:pt x="1566578" y="2028685"/>
                  </a:lnTo>
                  <a:cubicBezTo>
                    <a:pt x="1566578" y="2037364"/>
                    <a:pt x="1563130" y="2045687"/>
                    <a:pt x="1556993" y="2051824"/>
                  </a:cubicBezTo>
                  <a:cubicBezTo>
                    <a:pt x="1550856" y="2057961"/>
                    <a:pt x="1542533" y="2061409"/>
                    <a:pt x="1533854" y="2061409"/>
                  </a:cubicBezTo>
                  <a:lnTo>
                    <a:pt x="32723" y="2061409"/>
                  </a:lnTo>
                  <a:cubicBezTo>
                    <a:pt x="24045" y="2061409"/>
                    <a:pt x="15721" y="2057961"/>
                    <a:pt x="9584" y="2051824"/>
                  </a:cubicBezTo>
                  <a:cubicBezTo>
                    <a:pt x="3448" y="2045687"/>
                    <a:pt x="0" y="2037364"/>
                    <a:pt x="0" y="2028685"/>
                  </a:cubicBezTo>
                  <a:lnTo>
                    <a:pt x="0" y="32723"/>
                  </a:lnTo>
                  <a:cubicBezTo>
                    <a:pt x="0" y="14651"/>
                    <a:pt x="14651" y="0"/>
                    <a:pt x="32723" y="0"/>
                  </a:cubicBezTo>
                  <a:close/>
                </a:path>
              </a:pathLst>
            </a:custGeom>
            <a:grpFill/>
            <a:ln w="666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0"/>
              <a:ext cx="1566577" cy="20614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lIns="25741" tIns="25741" rIns="25741" bIns="25741" rtlCol="0" anchor="ctr"/>
            <a:lstStyle/>
            <a:p>
              <a:pPr marL="457200" indent="-457200">
                <a:lnSpc>
                  <a:spcPts val="1605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3230" u="none" strike="noStrike" spc="-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-136835" y="2937700"/>
            <a:ext cx="4138117" cy="2827803"/>
            <a:chOff x="0" y="0"/>
            <a:chExt cx="1189426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89426" cy="812800"/>
            </a:xfrm>
            <a:custGeom>
              <a:avLst/>
              <a:gdLst/>
              <a:ahLst/>
              <a:cxnLst/>
              <a:rect l="l" t="t" r="r" b="b"/>
              <a:pathLst>
                <a:path w="1189426" h="812800">
                  <a:moveTo>
                    <a:pt x="33676" y="0"/>
                  </a:moveTo>
                  <a:lnTo>
                    <a:pt x="1155750" y="0"/>
                  </a:lnTo>
                  <a:cubicBezTo>
                    <a:pt x="1164681" y="0"/>
                    <a:pt x="1173247" y="3548"/>
                    <a:pt x="1179562" y="9863"/>
                  </a:cubicBezTo>
                  <a:cubicBezTo>
                    <a:pt x="1185878" y="16179"/>
                    <a:pt x="1189426" y="24744"/>
                    <a:pt x="1189426" y="33676"/>
                  </a:cubicBezTo>
                  <a:lnTo>
                    <a:pt x="1189426" y="779124"/>
                  </a:lnTo>
                  <a:cubicBezTo>
                    <a:pt x="1189426" y="788056"/>
                    <a:pt x="1185878" y="796621"/>
                    <a:pt x="1179562" y="802937"/>
                  </a:cubicBezTo>
                  <a:cubicBezTo>
                    <a:pt x="1173247" y="809252"/>
                    <a:pt x="1164681" y="812800"/>
                    <a:pt x="1155750" y="812800"/>
                  </a:cubicBezTo>
                  <a:lnTo>
                    <a:pt x="33676" y="812800"/>
                  </a:lnTo>
                  <a:cubicBezTo>
                    <a:pt x="24744" y="812800"/>
                    <a:pt x="16179" y="809252"/>
                    <a:pt x="9863" y="802937"/>
                  </a:cubicBezTo>
                  <a:cubicBezTo>
                    <a:pt x="3548" y="796621"/>
                    <a:pt x="0" y="788056"/>
                    <a:pt x="0" y="779124"/>
                  </a:cubicBezTo>
                  <a:lnTo>
                    <a:pt x="0" y="33676"/>
                  </a:lnTo>
                  <a:cubicBezTo>
                    <a:pt x="0" y="24744"/>
                    <a:pt x="3548" y="16179"/>
                    <a:pt x="9863" y="9863"/>
                  </a:cubicBezTo>
                  <a:cubicBezTo>
                    <a:pt x="16179" y="3548"/>
                    <a:pt x="24744" y="0"/>
                    <a:pt x="33676" y="0"/>
                  </a:cubicBezTo>
                  <a:close/>
                </a:path>
              </a:pathLst>
            </a:custGeom>
            <a:blipFill>
              <a:blip r:embed="rId14"/>
              <a:stretch>
                <a:fillRect t="-577" b="-577"/>
              </a:stretch>
            </a:blipFill>
          </p:spPr>
        </p:sp>
      </p:grpSp>
      <p:sp>
        <p:nvSpPr>
          <p:cNvPr id="51" name="TextBox 51"/>
          <p:cNvSpPr txBox="1"/>
          <p:nvPr/>
        </p:nvSpPr>
        <p:spPr>
          <a:xfrm>
            <a:off x="7590156" y="1637305"/>
            <a:ext cx="3827000" cy="49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5"/>
              </a:lnSpc>
              <a:spcBef>
                <a:spcPct val="0"/>
              </a:spcBef>
            </a:pPr>
            <a:endParaRPr/>
          </a:p>
        </p:txBody>
      </p:sp>
      <p:sp>
        <p:nvSpPr>
          <p:cNvPr id="52" name="TextBox 52"/>
          <p:cNvSpPr txBox="1"/>
          <p:nvPr/>
        </p:nvSpPr>
        <p:spPr>
          <a:xfrm>
            <a:off x="1549400" y="442214"/>
            <a:ext cx="12967476" cy="107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TECHNOLOGY STACK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3624" y="2093025"/>
            <a:ext cx="3733800" cy="662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Frontend (UI)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461404" y="2626801"/>
            <a:ext cx="4258567" cy="66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Backend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070245" y="1935913"/>
            <a:ext cx="4258567" cy="66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dirty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Database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593857FC-79C4-5129-1618-760B7A68E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BD5F3B-4DD7-8AEC-9BB2-6CAA12648252}"/>
              </a:ext>
            </a:extLst>
          </p:cNvPr>
          <p:cNvSpPr txBox="1"/>
          <p:nvPr/>
        </p:nvSpPr>
        <p:spPr>
          <a:xfrm>
            <a:off x="16805239" y="9222987"/>
            <a:ext cx="949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09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E1220D-3E11-9FDA-3966-A20EDD0FC8A6}"/>
              </a:ext>
            </a:extLst>
          </p:cNvPr>
          <p:cNvSpPr txBox="1"/>
          <p:nvPr/>
        </p:nvSpPr>
        <p:spPr>
          <a:xfrm>
            <a:off x="14722801" y="2105380"/>
            <a:ext cx="342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Version Control</a:t>
            </a:r>
          </a:p>
        </p:txBody>
      </p:sp>
      <p:sp>
        <p:nvSpPr>
          <p:cNvPr id="70" name="Freeform 34">
            <a:extLst>
              <a:ext uri="{FF2B5EF4-FFF2-40B4-BE49-F238E27FC236}">
                <a16:creationId xmlns:a16="http://schemas.microsoft.com/office/drawing/2014/main" id="{BA493063-935D-49BB-BFD0-954A8EBCF992}"/>
              </a:ext>
            </a:extLst>
          </p:cNvPr>
          <p:cNvSpPr/>
          <p:nvPr/>
        </p:nvSpPr>
        <p:spPr>
          <a:xfrm>
            <a:off x="7792603" y="2828466"/>
            <a:ext cx="2696299" cy="2762764"/>
          </a:xfrm>
          <a:custGeom>
            <a:avLst/>
            <a:gdLst/>
            <a:ahLst/>
            <a:cxnLst/>
            <a:rect l="l" t="t" r="r" b="b"/>
            <a:pathLst>
              <a:path w="5227463" h="5811968">
                <a:moveTo>
                  <a:pt x="0" y="0"/>
                </a:moveTo>
                <a:lnTo>
                  <a:pt x="5227463" y="0"/>
                </a:lnTo>
                <a:lnTo>
                  <a:pt x="5227463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3" name="Freeform 31">
            <a:extLst>
              <a:ext uri="{FF2B5EF4-FFF2-40B4-BE49-F238E27FC236}">
                <a16:creationId xmlns:a16="http://schemas.microsoft.com/office/drawing/2014/main" id="{718EB08C-023F-4B4A-B76F-22A5ED878236}"/>
              </a:ext>
            </a:extLst>
          </p:cNvPr>
          <p:cNvSpPr/>
          <p:nvPr/>
        </p:nvSpPr>
        <p:spPr>
          <a:xfrm>
            <a:off x="4379116" y="3937079"/>
            <a:ext cx="2333127" cy="2357474"/>
          </a:xfrm>
          <a:custGeom>
            <a:avLst/>
            <a:gdLst/>
            <a:ahLst/>
            <a:cxnLst/>
            <a:rect l="l" t="t" r="r" b="b"/>
            <a:pathLst>
              <a:path w="5580658" h="5497157">
                <a:moveTo>
                  <a:pt x="0" y="0"/>
                </a:moveTo>
                <a:lnTo>
                  <a:pt x="5580658" y="0"/>
                </a:lnTo>
                <a:lnTo>
                  <a:pt x="5580658" y="5497156"/>
                </a:lnTo>
                <a:lnTo>
                  <a:pt x="0" y="54971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74" name="Group 26">
            <a:extLst>
              <a:ext uri="{FF2B5EF4-FFF2-40B4-BE49-F238E27FC236}">
                <a16:creationId xmlns:a16="http://schemas.microsoft.com/office/drawing/2014/main" id="{E80D4D84-59E2-4534-91E1-63617DD36358}"/>
              </a:ext>
            </a:extLst>
          </p:cNvPr>
          <p:cNvGrpSpPr/>
          <p:nvPr/>
        </p:nvGrpSpPr>
        <p:grpSpPr>
          <a:xfrm>
            <a:off x="7458986" y="2815392"/>
            <a:ext cx="10632059" cy="6545271"/>
            <a:chOff x="-13170977" y="0"/>
            <a:chExt cx="18967102" cy="8273659"/>
          </a:xfrm>
        </p:grpSpPr>
        <p:grpSp>
          <p:nvGrpSpPr>
            <p:cNvPr id="75" name="Group 27">
              <a:extLst>
                <a:ext uri="{FF2B5EF4-FFF2-40B4-BE49-F238E27FC236}">
                  <a16:creationId xmlns:a16="http://schemas.microsoft.com/office/drawing/2014/main" id="{39028FFA-2374-47BA-87E2-2FBBD525DD60}"/>
                </a:ext>
              </a:extLst>
            </p:cNvPr>
            <p:cNvGrpSpPr/>
            <p:nvPr/>
          </p:nvGrpSpPr>
          <p:grpSpPr>
            <a:xfrm>
              <a:off x="-226384" y="0"/>
              <a:ext cx="5904474" cy="7552112"/>
              <a:chOff x="-62459" y="0"/>
              <a:chExt cx="1629036" cy="2083618"/>
            </a:xfrm>
          </p:grpSpPr>
          <p:sp>
            <p:nvSpPr>
              <p:cNvPr id="77" name="Freeform 28">
                <a:extLst>
                  <a:ext uri="{FF2B5EF4-FFF2-40B4-BE49-F238E27FC236}">
                    <a16:creationId xmlns:a16="http://schemas.microsoft.com/office/drawing/2014/main" id="{07FA3A89-3EDD-4E75-86D8-2349386FE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-62459" y="22209"/>
                <a:ext cx="1566578" cy="2061409"/>
              </a:xfrm>
              <a:custGeom>
                <a:avLst/>
                <a:gdLst/>
                <a:ahLst/>
                <a:cxnLst/>
                <a:rect l="l" t="t" r="r" b="b"/>
                <a:pathLst>
                  <a:path w="1566578" h="2061409">
                    <a:moveTo>
                      <a:pt x="32723" y="0"/>
                    </a:moveTo>
                    <a:lnTo>
                      <a:pt x="1533854" y="0"/>
                    </a:lnTo>
                    <a:cubicBezTo>
                      <a:pt x="1551927" y="0"/>
                      <a:pt x="1566578" y="14651"/>
                      <a:pt x="1566578" y="32723"/>
                    </a:cubicBezTo>
                    <a:lnTo>
                      <a:pt x="1566578" y="2028685"/>
                    </a:lnTo>
                    <a:cubicBezTo>
                      <a:pt x="1566578" y="2037364"/>
                      <a:pt x="1563130" y="2045687"/>
                      <a:pt x="1556993" y="2051824"/>
                    </a:cubicBezTo>
                    <a:cubicBezTo>
                      <a:pt x="1550856" y="2057961"/>
                      <a:pt x="1542533" y="2061409"/>
                      <a:pt x="1533854" y="2061409"/>
                    </a:cubicBezTo>
                    <a:lnTo>
                      <a:pt x="32723" y="2061409"/>
                    </a:lnTo>
                    <a:cubicBezTo>
                      <a:pt x="24045" y="2061409"/>
                      <a:pt x="15721" y="2057961"/>
                      <a:pt x="9584" y="2051824"/>
                    </a:cubicBezTo>
                    <a:cubicBezTo>
                      <a:pt x="3448" y="2045687"/>
                      <a:pt x="0" y="2037364"/>
                      <a:pt x="0" y="2028685"/>
                    </a:cubicBezTo>
                    <a:lnTo>
                      <a:pt x="0" y="32723"/>
                    </a:lnTo>
                    <a:cubicBezTo>
                      <a:pt x="0" y="14651"/>
                      <a:pt x="14651" y="0"/>
                      <a:pt x="32723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666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8" name="TextBox 29">
                <a:extLst>
                  <a:ext uri="{FF2B5EF4-FFF2-40B4-BE49-F238E27FC236}">
                    <a16:creationId xmlns:a16="http://schemas.microsoft.com/office/drawing/2014/main" id="{00152CDF-CF0F-4CFF-8D45-D493B65E6915}"/>
                  </a:ext>
                </a:extLst>
              </p:cNvPr>
              <p:cNvSpPr txBox="1"/>
              <p:nvPr/>
            </p:nvSpPr>
            <p:spPr>
              <a:xfrm>
                <a:off x="0" y="0"/>
                <a:ext cx="1566577" cy="2061409"/>
              </a:xfrm>
              <a:prstGeom prst="rect">
                <a:avLst/>
              </a:prstGeom>
            </p:spPr>
            <p:txBody>
              <a:bodyPr lIns="25741" tIns="25741" rIns="25741" bIns="25741" rtlCol="0" anchor="ctr"/>
              <a:lstStyle/>
              <a:p>
                <a:pPr marL="0" lvl="0" indent="0" algn="ctr">
                  <a:lnSpc>
                    <a:spcPts val="160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6" name="TextBox 30">
              <a:extLst>
                <a:ext uri="{FF2B5EF4-FFF2-40B4-BE49-F238E27FC236}">
                  <a16:creationId xmlns:a16="http://schemas.microsoft.com/office/drawing/2014/main" id="{FA4E7261-4C5E-4028-ABD1-420FC7B59DE1}"/>
                </a:ext>
              </a:extLst>
            </p:cNvPr>
            <p:cNvSpPr txBox="1"/>
            <p:nvPr/>
          </p:nvSpPr>
          <p:spPr>
            <a:xfrm>
              <a:off x="171019" y="4920546"/>
              <a:ext cx="5625106" cy="1672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9"/>
                </a:lnSpc>
              </a:pPr>
              <a:endParaRPr dirty="0"/>
            </a:p>
            <a:p>
              <a:pPr marL="0" lvl="0" indent="0" algn="l">
                <a:lnSpc>
                  <a:spcPts val="3429"/>
                </a:lnSpc>
              </a:pPr>
              <a:endParaRPr dirty="0"/>
            </a:p>
            <a:p>
              <a:pPr marL="0" lvl="0" indent="0" algn="l">
                <a:lnSpc>
                  <a:spcPts val="3229"/>
                </a:lnSpc>
              </a:pPr>
              <a:endParaRPr lang="en-US" sz="3229" spc="-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4" name="TextBox 30">
              <a:extLst>
                <a:ext uri="{FF2B5EF4-FFF2-40B4-BE49-F238E27FC236}">
                  <a16:creationId xmlns:a16="http://schemas.microsoft.com/office/drawing/2014/main" id="{BE5541AC-0A53-4CFC-B8C5-580CF98EBEA7}"/>
                </a:ext>
              </a:extLst>
            </p:cNvPr>
            <p:cNvSpPr txBox="1"/>
            <p:nvPr/>
          </p:nvSpPr>
          <p:spPr>
            <a:xfrm>
              <a:off x="-13170977" y="5319502"/>
              <a:ext cx="5625106" cy="2954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9"/>
                </a:lnSpc>
              </a:pPr>
              <a:endParaRPr dirty="0"/>
            </a:p>
            <a:p>
              <a:pPr marL="0" lvl="0" indent="0" algn="l">
                <a:lnSpc>
                  <a:spcPts val="3429"/>
                </a:lnSpc>
              </a:pPr>
              <a:endParaRPr dirty="0"/>
            </a:p>
            <a:p>
              <a:pPr marL="697196" lvl="1" indent="-348598" algn="l">
                <a:spcBef>
                  <a:spcPct val="0"/>
                </a:spcBef>
                <a:buFont typeface="Arial"/>
                <a:buChar char="•"/>
              </a:pPr>
              <a:r>
                <a:rPr lang="en-US" sz="3230" u="none" strike="noStrike" spc="-9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for image hosting.</a:t>
              </a:r>
            </a:p>
            <a:p>
              <a:pPr marL="0" lvl="0" indent="0" algn="l">
                <a:lnSpc>
                  <a:spcPts val="3229"/>
                </a:lnSpc>
              </a:pPr>
              <a:endParaRPr lang="en-US" sz="3229" spc="-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5" name="TextBox 30">
              <a:extLst>
                <a:ext uri="{FF2B5EF4-FFF2-40B4-BE49-F238E27FC236}">
                  <a16:creationId xmlns:a16="http://schemas.microsoft.com/office/drawing/2014/main" id="{425ED443-620C-4858-860D-C32F562965A5}"/>
                </a:ext>
              </a:extLst>
            </p:cNvPr>
            <p:cNvSpPr txBox="1"/>
            <p:nvPr/>
          </p:nvSpPr>
          <p:spPr>
            <a:xfrm>
              <a:off x="-12739329" y="2500814"/>
              <a:ext cx="5625106" cy="2954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9"/>
                </a:lnSpc>
              </a:pPr>
              <a:endParaRPr dirty="0"/>
            </a:p>
            <a:p>
              <a:pPr marL="0" lvl="0" indent="0" algn="l">
                <a:lnSpc>
                  <a:spcPts val="3429"/>
                </a:lnSpc>
              </a:pPr>
              <a:endParaRPr dirty="0"/>
            </a:p>
            <a:p>
              <a:pPr marL="457200" indent="-457200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3230" u="none" strike="noStrike" spc="-96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For data storage.</a:t>
              </a:r>
            </a:p>
            <a:p>
              <a:pPr marL="0" lvl="0" indent="0" algn="l">
                <a:lnSpc>
                  <a:spcPts val="3229"/>
                </a:lnSpc>
              </a:pPr>
              <a:endParaRPr lang="en-US" sz="3229" spc="-96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79" name="Freeform 33">
            <a:extLst>
              <a:ext uri="{FF2B5EF4-FFF2-40B4-BE49-F238E27FC236}">
                <a16:creationId xmlns:a16="http://schemas.microsoft.com/office/drawing/2014/main" id="{BD8392B0-876C-4FDA-B12E-90F0AD16E6E9}"/>
              </a:ext>
            </a:extLst>
          </p:cNvPr>
          <p:cNvSpPr/>
          <p:nvPr/>
        </p:nvSpPr>
        <p:spPr>
          <a:xfrm>
            <a:off x="15243990" y="2968789"/>
            <a:ext cx="2129610" cy="2354605"/>
          </a:xfrm>
          <a:custGeom>
            <a:avLst/>
            <a:gdLst/>
            <a:ahLst/>
            <a:cxnLst/>
            <a:rect l="l" t="t" r="r" b="b"/>
            <a:pathLst>
              <a:path w="4731668" h="5348842">
                <a:moveTo>
                  <a:pt x="0" y="0"/>
                </a:moveTo>
                <a:lnTo>
                  <a:pt x="4731668" y="0"/>
                </a:lnTo>
                <a:lnTo>
                  <a:pt x="4731668" y="5348842"/>
                </a:lnTo>
                <a:lnTo>
                  <a:pt x="0" y="534884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FB04448-7F0C-4A63-B622-834A2313C1EC}"/>
              </a:ext>
            </a:extLst>
          </p:cNvPr>
          <p:cNvSpPr/>
          <p:nvPr/>
        </p:nvSpPr>
        <p:spPr>
          <a:xfrm>
            <a:off x="381000" y="5820927"/>
            <a:ext cx="3080404" cy="7886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spc="-102" dirty="0">
                <a:solidFill>
                  <a:schemeClr val="tx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React.js</a:t>
            </a:r>
          </a:p>
        </p:txBody>
      </p:sp>
      <p:sp>
        <p:nvSpPr>
          <p:cNvPr id="80" name="Freeform 32">
            <a:extLst>
              <a:ext uri="{FF2B5EF4-FFF2-40B4-BE49-F238E27FC236}">
                <a16:creationId xmlns:a16="http://schemas.microsoft.com/office/drawing/2014/main" id="{44E67516-6079-46D3-8B92-2DDE34DB59BB}"/>
              </a:ext>
            </a:extLst>
          </p:cNvPr>
          <p:cNvSpPr/>
          <p:nvPr/>
        </p:nvSpPr>
        <p:spPr>
          <a:xfrm>
            <a:off x="15187334" y="4935309"/>
            <a:ext cx="2238426" cy="1394633"/>
          </a:xfrm>
          <a:custGeom>
            <a:avLst/>
            <a:gdLst/>
            <a:ahLst/>
            <a:cxnLst/>
            <a:rect l="l" t="t" r="r" b="b"/>
            <a:pathLst>
              <a:path w="8507839" h="4950468">
                <a:moveTo>
                  <a:pt x="0" y="0"/>
                </a:moveTo>
                <a:lnTo>
                  <a:pt x="8507840" y="0"/>
                </a:lnTo>
                <a:lnTo>
                  <a:pt x="8507840" y="4950468"/>
                </a:lnTo>
                <a:lnTo>
                  <a:pt x="0" y="49504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B83F979-848B-4771-9B63-63AA19700B7C}"/>
              </a:ext>
            </a:extLst>
          </p:cNvPr>
          <p:cNvSpPr/>
          <p:nvPr/>
        </p:nvSpPr>
        <p:spPr>
          <a:xfrm>
            <a:off x="7548168" y="4865131"/>
            <a:ext cx="3100827" cy="6629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u="none" strike="noStrike" spc="-102" dirty="0">
                <a:solidFill>
                  <a:schemeClr val="tx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PostgreSQL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AD1949-E25E-4F04-952B-9F58D02812C2}"/>
              </a:ext>
            </a:extLst>
          </p:cNvPr>
          <p:cNvSpPr/>
          <p:nvPr/>
        </p:nvSpPr>
        <p:spPr>
          <a:xfrm>
            <a:off x="7555544" y="6926566"/>
            <a:ext cx="3080404" cy="7886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spc="-102" dirty="0" err="1">
                <a:solidFill>
                  <a:schemeClr val="tx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Cloudinary</a:t>
            </a:r>
            <a:endParaRPr lang="en-US" sz="3200" i="1" spc="-102" dirty="0">
              <a:solidFill>
                <a:schemeClr val="tx1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8DC83D9-3E2E-4FDB-A696-BBE1F394AEA2}"/>
              </a:ext>
            </a:extLst>
          </p:cNvPr>
          <p:cNvSpPr/>
          <p:nvPr/>
        </p:nvSpPr>
        <p:spPr>
          <a:xfrm>
            <a:off x="3941326" y="5829300"/>
            <a:ext cx="3221474" cy="7775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u="none" strike="noStrike" spc="-102" dirty="0" err="1">
                <a:solidFill>
                  <a:schemeClr val="tx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F</a:t>
            </a:r>
            <a:r>
              <a:rPr lang="en-US" sz="3200" i="1" spc="-102" dirty="0" err="1">
                <a:solidFill>
                  <a:schemeClr val="tx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astAPI</a:t>
            </a:r>
            <a:endParaRPr lang="en-US" sz="3200" i="1" spc="-102" dirty="0">
              <a:solidFill>
                <a:schemeClr val="tx1"/>
              </a:solidFill>
              <a:latin typeface="DM Sans Italics"/>
              <a:ea typeface="DM Sans Italics"/>
              <a:cs typeface="DM Sans Italics"/>
              <a:sym typeface="DM Sans Itali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2ECAB66-6615-4ACD-8F5A-135453AA20F6}"/>
              </a:ext>
            </a:extLst>
          </p:cNvPr>
          <p:cNvGrpSpPr/>
          <p:nvPr/>
        </p:nvGrpSpPr>
        <p:grpSpPr>
          <a:xfrm>
            <a:off x="10563167" y="2626801"/>
            <a:ext cx="7233291" cy="6375783"/>
            <a:chOff x="10863266" y="2626801"/>
            <a:chExt cx="7233291" cy="6375783"/>
          </a:xfrm>
        </p:grpSpPr>
        <p:grpSp>
          <p:nvGrpSpPr>
            <p:cNvPr id="42" name="Group 42"/>
            <p:cNvGrpSpPr/>
            <p:nvPr/>
          </p:nvGrpSpPr>
          <p:grpSpPr>
            <a:xfrm>
              <a:off x="11357951" y="3444180"/>
              <a:ext cx="3278756" cy="5558404"/>
              <a:chOff x="0" y="0"/>
              <a:chExt cx="1566577" cy="2061409"/>
            </a:xfrm>
            <a:solidFill>
              <a:schemeClr val="tx2"/>
            </a:solidFill>
          </p:grpSpPr>
          <p:sp>
            <p:nvSpPr>
              <p:cNvPr id="43" name="Freeform 4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0" y="0"/>
                <a:ext cx="1566578" cy="2061409"/>
              </a:xfrm>
              <a:custGeom>
                <a:avLst/>
                <a:gdLst/>
                <a:ahLst/>
                <a:cxnLst/>
                <a:rect l="l" t="t" r="r" b="b"/>
                <a:pathLst>
                  <a:path w="1566578" h="2061409">
                    <a:moveTo>
                      <a:pt x="32723" y="0"/>
                    </a:moveTo>
                    <a:lnTo>
                      <a:pt x="1533854" y="0"/>
                    </a:lnTo>
                    <a:cubicBezTo>
                      <a:pt x="1551927" y="0"/>
                      <a:pt x="1566578" y="14651"/>
                      <a:pt x="1566578" y="32723"/>
                    </a:cubicBezTo>
                    <a:lnTo>
                      <a:pt x="1566578" y="2028685"/>
                    </a:lnTo>
                    <a:cubicBezTo>
                      <a:pt x="1566578" y="2037364"/>
                      <a:pt x="1563130" y="2045687"/>
                      <a:pt x="1556993" y="2051824"/>
                    </a:cubicBezTo>
                    <a:cubicBezTo>
                      <a:pt x="1550856" y="2057961"/>
                      <a:pt x="1542533" y="2061409"/>
                      <a:pt x="1533854" y="2061409"/>
                    </a:cubicBezTo>
                    <a:lnTo>
                      <a:pt x="32723" y="2061409"/>
                    </a:lnTo>
                    <a:cubicBezTo>
                      <a:pt x="24045" y="2061409"/>
                      <a:pt x="15721" y="2057961"/>
                      <a:pt x="9584" y="2051824"/>
                    </a:cubicBezTo>
                    <a:cubicBezTo>
                      <a:pt x="3448" y="2045687"/>
                      <a:pt x="0" y="2037364"/>
                      <a:pt x="0" y="2028685"/>
                    </a:cubicBezTo>
                    <a:lnTo>
                      <a:pt x="0" y="32723"/>
                    </a:lnTo>
                    <a:cubicBezTo>
                      <a:pt x="0" y="14651"/>
                      <a:pt x="14651" y="0"/>
                      <a:pt x="32723" y="0"/>
                    </a:cubicBezTo>
                    <a:close/>
                  </a:path>
                </a:pathLst>
              </a:custGeom>
              <a:grpFill/>
              <a:ln w="6667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0"/>
                <a:ext cx="1566577" cy="2061409"/>
              </a:xfrm>
              <a:prstGeom prst="rect">
                <a:avLst/>
              </a:prstGeom>
              <a:grpFill/>
            </p:spPr>
            <p:txBody>
              <a:bodyPr lIns="25741" tIns="25741" rIns="25741" bIns="25741" rtlCol="0" anchor="ctr"/>
              <a:lstStyle/>
              <a:p>
                <a:pPr marL="0" lvl="0" indent="0" algn="ctr">
                  <a:lnSpc>
                    <a:spcPts val="1605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50" name="Freeform 50"/>
            <p:cNvSpPr/>
            <p:nvPr/>
          </p:nvSpPr>
          <p:spPr>
            <a:xfrm>
              <a:off x="12014129" y="3856882"/>
              <a:ext cx="1783613" cy="1731228"/>
            </a:xfrm>
            <a:custGeom>
              <a:avLst/>
              <a:gdLst/>
              <a:ahLst/>
              <a:cxnLst/>
              <a:rect l="l" t="t" r="r" b="b"/>
              <a:pathLst>
                <a:path w="2188357" h="2188357">
                  <a:moveTo>
                    <a:pt x="0" y="0"/>
                  </a:moveTo>
                  <a:lnTo>
                    <a:pt x="2188357" y="0"/>
                  </a:lnTo>
                  <a:lnTo>
                    <a:pt x="2188357" y="2188357"/>
                  </a:lnTo>
                  <a:lnTo>
                    <a:pt x="0" y="2188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lum bright="70000" contrast="-70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1429284" y="7013345"/>
              <a:ext cx="3064483" cy="1272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9"/>
                </a:lnSpc>
                <a:spcBef>
                  <a:spcPct val="0"/>
                </a:spcBef>
              </a:pPr>
              <a:endParaRPr lang="en-US" sz="3429" i="1" u="none" strike="noStrike" spc="-102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endParaRPr>
            </a:p>
            <a:p>
              <a:pPr marL="697196" lvl="1" indent="-348598" algn="l">
                <a:lnSpc>
                  <a:spcPts val="3229"/>
                </a:lnSpc>
                <a:buFont typeface="Arial"/>
                <a:buChar char="•"/>
              </a:pPr>
              <a:r>
                <a:rPr lang="en-US" sz="3229" b="1" u="none" strike="noStrike" spc="-96" dirty="0">
                  <a:solidFill>
                    <a:schemeClr val="bg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</a:t>
              </a:r>
              <a:r>
                <a:rPr lang="en-US" sz="3229" u="none" strike="noStrike" spc="-96" dirty="0">
                  <a:solidFill>
                    <a:schemeClr val="bg1"/>
                  </a:solidFill>
                  <a:latin typeface="DM Sans"/>
                  <a:ea typeface="DM Sans"/>
                  <a:cs typeface="DM Sans"/>
                  <a:sym typeface="DM Sans"/>
                </a:rPr>
                <a:t>nstant bid notifications.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0863266" y="2626801"/>
              <a:ext cx="4258567" cy="662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 dirty="0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Real-time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B86150A-33C6-4B02-9DB2-69C91AFD1EA8}"/>
                </a:ext>
              </a:extLst>
            </p:cNvPr>
            <p:cNvSpPr/>
            <p:nvPr/>
          </p:nvSpPr>
          <p:spPr>
            <a:xfrm>
              <a:off x="11361787" y="5957560"/>
              <a:ext cx="3278756" cy="7433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429"/>
                </a:lnSpc>
                <a:spcBef>
                  <a:spcPct val="0"/>
                </a:spcBef>
              </a:pPr>
              <a:r>
                <a:rPr lang="en-US" sz="3200" i="1" spc="-102" dirty="0">
                  <a:solidFill>
                    <a:schemeClr val="tx1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Web Sockets</a:t>
              </a:r>
            </a:p>
          </p:txBody>
        </p:sp>
        <p:sp>
          <p:nvSpPr>
            <p:cNvPr id="90" name="TextBox 53">
              <a:extLst>
                <a:ext uri="{FF2B5EF4-FFF2-40B4-BE49-F238E27FC236}">
                  <a16:creationId xmlns:a16="http://schemas.microsoft.com/office/drawing/2014/main" id="{0A82AB72-C2AD-4C9F-BE43-F79E4E4E5530}"/>
                </a:ext>
              </a:extLst>
            </p:cNvPr>
            <p:cNvSpPr txBox="1"/>
            <p:nvPr/>
          </p:nvSpPr>
          <p:spPr>
            <a:xfrm>
              <a:off x="15032074" y="6781809"/>
              <a:ext cx="3064483" cy="16828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429"/>
                </a:lnSpc>
                <a:spcBef>
                  <a:spcPct val="0"/>
                </a:spcBef>
              </a:pPr>
              <a:endParaRPr lang="en-US" sz="3429" i="1" u="none" strike="noStrike" spc="-102" dirty="0">
                <a:solidFill>
                  <a:schemeClr val="bg1"/>
                </a:solidFill>
                <a:latin typeface="DM Sans Italics"/>
                <a:ea typeface="DM Sans Italics"/>
                <a:cs typeface="DM Sans Italics"/>
                <a:sym typeface="DM Sans Italics"/>
              </a:endParaRPr>
            </a:p>
            <a:p>
              <a:pPr marL="697196" lvl="1" indent="-348598" algn="l">
                <a:lnSpc>
                  <a:spcPts val="3229"/>
                </a:lnSpc>
                <a:buFont typeface="Arial"/>
                <a:buChar char="•"/>
              </a:pPr>
              <a:r>
                <a:rPr lang="en-US" sz="3229" u="none" strike="noStrike" spc="-96" dirty="0">
                  <a:solidFill>
                    <a:schemeClr val="bg1"/>
                  </a:solidFill>
                  <a:latin typeface="DM Sans"/>
                  <a:ea typeface="DM Sans"/>
                  <a:cs typeface="DM Sans"/>
                  <a:sym typeface="DM Sans"/>
                </a:rPr>
                <a:t>Team </a:t>
              </a:r>
              <a:r>
                <a:rPr lang="en-US" sz="3229" u="none" strike="noStrike" spc="-96" dirty="0" err="1">
                  <a:solidFill>
                    <a:schemeClr val="bg1"/>
                  </a:solidFill>
                  <a:latin typeface="DM Sans"/>
                  <a:ea typeface="DM Sans"/>
                  <a:cs typeface="DM Sans"/>
                  <a:sym typeface="DM Sans"/>
                </a:rPr>
                <a:t>collaborationworkflow</a:t>
              </a:r>
              <a:endParaRPr lang="en-US" sz="3229" u="none" strike="noStrike" spc="-96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8253662C-7E07-4C98-9C4C-BB41B630B19C}"/>
              </a:ext>
            </a:extLst>
          </p:cNvPr>
          <p:cNvSpPr/>
          <p:nvPr/>
        </p:nvSpPr>
        <p:spPr>
          <a:xfrm>
            <a:off x="14760901" y="6295275"/>
            <a:ext cx="3103631" cy="6629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29"/>
              </a:lnSpc>
            </a:pPr>
            <a:r>
              <a:rPr lang="en-US" sz="3200" i="1" spc="-102" dirty="0">
                <a:solidFill>
                  <a:schemeClr val="tx1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GitHub &amp; git</a:t>
            </a:r>
            <a:endParaRPr lang="en-US" sz="3200" spc="-96" dirty="0">
              <a:solidFill>
                <a:schemeClr val="tx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525</Words>
  <Application>Microsoft Office PowerPoint</Application>
  <PresentationFormat>Custom</PresentationFormat>
  <Paragraphs>190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Calibri</vt:lpstr>
      <vt:lpstr>DM Sans Italics</vt:lpstr>
      <vt:lpstr>Roboto Condensed Italics</vt:lpstr>
      <vt:lpstr>Public Sans Bold</vt:lpstr>
      <vt:lpstr>Canva Sans</vt:lpstr>
      <vt:lpstr>DM Sans</vt:lpstr>
      <vt:lpstr>Public Sans</vt:lpstr>
      <vt:lpstr>Arial</vt:lpstr>
      <vt:lpstr>Archivo Black</vt:lpstr>
      <vt:lpstr>Public Sans Bold Italics</vt:lpstr>
      <vt:lpstr>Canva Sans Italics</vt:lpstr>
      <vt:lpstr>Roboto Condensed</vt:lpstr>
      <vt:lpstr>DM Sans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Modern Project Proposal Presentation</dc:title>
  <dc:creator>Amani Gunathilaka</dc:creator>
  <cp:lastModifiedBy>M.M.T. COORAY</cp:lastModifiedBy>
  <cp:revision>27</cp:revision>
  <dcterms:created xsi:type="dcterms:W3CDTF">2006-08-16T00:00:00Z</dcterms:created>
  <dcterms:modified xsi:type="dcterms:W3CDTF">2026-02-15T08:32:27Z</dcterms:modified>
  <dc:identifier>DAHApghbza4</dc:identifier>
</cp:coreProperties>
</file>